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97"/>
  </p:notesMasterIdLst>
  <p:sldIdLst>
    <p:sldId id="365" r:id="rId3"/>
    <p:sldId id="390" r:id="rId4"/>
    <p:sldId id="717" r:id="rId5"/>
    <p:sldId id="592" r:id="rId6"/>
    <p:sldId id="593" r:id="rId7"/>
    <p:sldId id="724" r:id="rId8"/>
    <p:sldId id="723" r:id="rId9"/>
    <p:sldId id="722" r:id="rId10"/>
    <p:sldId id="594" r:id="rId11"/>
    <p:sldId id="597" r:id="rId12"/>
    <p:sldId id="599" r:id="rId13"/>
    <p:sldId id="598" r:id="rId14"/>
    <p:sldId id="600" r:id="rId15"/>
    <p:sldId id="604" r:id="rId16"/>
    <p:sldId id="605" r:id="rId17"/>
    <p:sldId id="606" r:id="rId18"/>
    <p:sldId id="607" r:id="rId19"/>
    <p:sldId id="609" r:id="rId20"/>
    <p:sldId id="617" r:id="rId21"/>
    <p:sldId id="610" r:id="rId22"/>
    <p:sldId id="642" r:id="rId23"/>
    <p:sldId id="718" r:id="rId24"/>
    <p:sldId id="644" r:id="rId25"/>
    <p:sldId id="650" r:id="rId26"/>
    <p:sldId id="653" r:id="rId27"/>
    <p:sldId id="652" r:id="rId28"/>
    <p:sldId id="654" r:id="rId29"/>
    <p:sldId id="655" r:id="rId30"/>
    <p:sldId id="714" r:id="rId31"/>
    <p:sldId id="656" r:id="rId32"/>
    <p:sldId id="682" r:id="rId33"/>
    <p:sldId id="657" r:id="rId34"/>
    <p:sldId id="712" r:id="rId35"/>
    <p:sldId id="660" r:id="rId36"/>
    <p:sldId id="661" r:id="rId37"/>
    <p:sldId id="658" r:id="rId38"/>
    <p:sldId id="683" r:id="rId39"/>
    <p:sldId id="684" r:id="rId40"/>
    <p:sldId id="685" r:id="rId41"/>
    <p:sldId id="686" r:id="rId42"/>
    <p:sldId id="710" r:id="rId43"/>
    <p:sldId id="687" r:id="rId44"/>
    <p:sldId id="688" r:id="rId45"/>
    <p:sldId id="691" r:id="rId46"/>
    <p:sldId id="720" r:id="rId47"/>
    <p:sldId id="664" r:id="rId48"/>
    <p:sldId id="659" r:id="rId49"/>
    <p:sldId id="711" r:id="rId50"/>
    <p:sldId id="665" r:id="rId51"/>
    <p:sldId id="666" r:id="rId52"/>
    <p:sldId id="667" r:id="rId53"/>
    <p:sldId id="668" r:id="rId54"/>
    <p:sldId id="676" r:id="rId55"/>
    <p:sldId id="677" r:id="rId56"/>
    <p:sldId id="678" r:id="rId57"/>
    <p:sldId id="675" r:id="rId58"/>
    <p:sldId id="669" r:id="rId59"/>
    <p:sldId id="670" r:id="rId60"/>
    <p:sldId id="671" r:id="rId61"/>
    <p:sldId id="680" r:id="rId62"/>
    <p:sldId id="681" r:id="rId63"/>
    <p:sldId id="648" r:id="rId64"/>
    <p:sldId id="721" r:id="rId65"/>
    <p:sldId id="643" r:id="rId66"/>
    <p:sldId id="698" r:id="rId67"/>
    <p:sldId id="700" r:id="rId68"/>
    <p:sldId id="395" r:id="rId69"/>
    <p:sldId id="584" r:id="rId70"/>
    <p:sldId id="618" r:id="rId71"/>
    <p:sldId id="456" r:id="rId72"/>
    <p:sldId id="391" r:id="rId73"/>
    <p:sldId id="705" r:id="rId74"/>
    <p:sldId id="396" r:id="rId75"/>
    <p:sldId id="709" r:id="rId76"/>
    <p:sldId id="622" r:id="rId77"/>
    <p:sldId id="585" r:id="rId78"/>
    <p:sldId id="707" r:id="rId79"/>
    <p:sldId id="708" r:id="rId80"/>
    <p:sldId id="626" r:id="rId81"/>
    <p:sldId id="636" r:id="rId82"/>
    <p:sldId id="394" r:id="rId83"/>
    <p:sldId id="629" r:id="rId84"/>
    <p:sldId id="630" r:id="rId85"/>
    <p:sldId id="631" r:id="rId86"/>
    <p:sldId id="635" r:id="rId87"/>
    <p:sldId id="633" r:id="rId88"/>
    <p:sldId id="634" r:id="rId89"/>
    <p:sldId id="392" r:id="rId90"/>
    <p:sldId id="393" r:id="rId91"/>
    <p:sldId id="699" r:id="rId92"/>
    <p:sldId id="704" r:id="rId93"/>
    <p:sldId id="725" r:id="rId94"/>
    <p:sldId id="726" r:id="rId95"/>
    <p:sldId id="328" r:id="rId9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1630F6"/>
    <a:srgbClr val="66005C"/>
    <a:srgbClr val="FF7E79"/>
    <a:srgbClr val="EAEFF7"/>
    <a:srgbClr val="EBF0F7"/>
    <a:srgbClr val="B330D4"/>
    <a:srgbClr val="BD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76044" autoAdjust="0"/>
  </p:normalViewPr>
  <p:slideViewPr>
    <p:cSldViewPr snapToGrid="0" snapToObjects="1">
      <p:cViewPr varScale="1">
        <p:scale>
          <a:sx n="52" d="100"/>
          <a:sy n="52" d="100"/>
        </p:scale>
        <p:origin x="24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/>
            </a:lvl1pPr>
          </a:lstStyle>
          <a:p>
            <a:pPr>
              <a:defRPr/>
            </a:pPr>
            <a:fld id="{EFA51185-30DC-254A-9DD6-8F7A8C8C9CE7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kumimoji="1" sz="1200"/>
            </a:lvl1pPr>
          </a:lstStyle>
          <a:p>
            <a:pPr>
              <a:defRPr/>
            </a:pPr>
            <a:fld id="{0B5B9210-A5D6-DF4A-BCF1-E487EA4C0D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85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分布式文件系统里 常常使用多个副本来做相应容错</a:t>
            </a:r>
            <a:endParaRPr kumimoji="1" lang="en-US" altLang="zh-CN" baseline="0" dirty="0"/>
          </a:p>
          <a:p>
            <a:r>
              <a:rPr kumimoji="1" lang="zh-CN" altLang="en-US" baseline="0" dirty="0"/>
              <a:t>多个副本散布到不同的机架上来避免机架故障</a:t>
            </a:r>
            <a:endParaRPr kumimoji="1" lang="en-US" altLang="zh-CN" baseline="0" dirty="0"/>
          </a:p>
          <a:p>
            <a:endParaRPr kumimoji="1" lang="en-US" altLang="zh-CN" baseline="0" dirty="0"/>
          </a:p>
          <a:p>
            <a:r>
              <a:rPr kumimoji="1" lang="zh-CN" altLang="en-US" baseline="0" dirty="0"/>
              <a:t>比如</a:t>
            </a:r>
            <a:r>
              <a:rPr kumimoji="1" lang="en-US" altLang="zh-CN" baseline="0" dirty="0"/>
              <a:t>Hadoop</a:t>
            </a:r>
            <a:r>
              <a:rPr kumimoji="1" lang="zh-CN" altLang="en-US" baseline="0" dirty="0"/>
              <a:t>里默认的存</a:t>
            </a:r>
            <a:r>
              <a:rPr kumimoji="1" lang="en-US" altLang="zh-CN" baseline="0" dirty="0"/>
              <a:t>3</a:t>
            </a:r>
            <a:r>
              <a:rPr kumimoji="1" lang="zh-CN" altLang="en-US" baseline="0" dirty="0"/>
              <a:t>个副本</a:t>
            </a:r>
            <a:endParaRPr kumimoji="1" lang="en-US" altLang="zh-CN" baseline="0" dirty="0"/>
          </a:p>
          <a:p>
            <a:endParaRPr kumimoji="1" lang="en-US" altLang="zh-CN" baseline="0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实现了一分布式文件系统，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file system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论文。发表于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gfs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的克隆版。</a:t>
            </a:r>
          </a:p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3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2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156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8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0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834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796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4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2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3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6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71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087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3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Azure storage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4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传统ＭＤＳ码（如ＲＳ码 ［１７］ ）数据修复开销大的 根本原因是其条带内的每个校验块都与所有数据块 相关，导致任何一个块失效都需要下载其它 犽 个块 才能修复．因此，如果将一个条带内的数据块分组， 利用组内的数据块产生局部校验块，就可以降低数 据修复时需要下载的数据量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显示了微软云存储系统ＷＡＳ ［３５］ 中 采用的ＬＲＣ码 ［２０］ 的一个实例ＬＲＣ（８，２，２）．ＬＲＣ （８，２，２）的一个条带包含８个数据块，平均分成两个 组，每组各产生１个局部校验块，整个条带再产生 ２个全局校验块．可见，当组内只有１个块失效时， 只需使用组内的其它４个块即可进行修复．只有在 一个组内有多个块失效时，才需要利用组外的块来修 复．考虑到超过９８％的失效情况下，条带内都只有一 个块失效 ［３８］ ，ＬＲＣ可以有效降低数据修复的成本．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组内有多个块失效时，两层分组码仍然需要 在全局范围内进行修复．为此，可以对数据块进行更 多层次的分组，高层的组包含若干低层较小的组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组码可以在修复开销与存储空间开销之间灵活地进 行权衡．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78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其基本思想是通过适当增加冗 余并且使新生节点从尽量多的节点下载数据来降低 修复需要下载的总数据量．再生码具有两个明显的 特点：（１）再生码的数据块和校验块都包含相同数 量的子块，编码与修复时以子块为基本单位，子块之 间的关系也更为复杂；（２）再生码在进行数据修复 时，新生节点需要从尽量多的节点来下载数据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再生码可以极大地减少修复时的传输数据量， 但是需要读取的数据量却更大．在数据修复过程中， 参与修复的节点需要把自己存储的所有数据都读取 出来进行组合．由于ＭＢＲ码需要存储的数据量更大，所以修复时需要读取的数据量比传统纠删码多， 这不仅增加了系统的磁盘负载，也限制了修复的速 率．虽然ＭＳＲ码存储的数据量和传统ＭＤＳ码相 等，但是修复时需要从多于 犽 个节点下载数据，所以 其读取的数据量也比较多．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7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节点</a:t>
            </a:r>
            <a:r>
              <a:rPr lang="en-US" altLang="zh-CN" dirty="0"/>
              <a:t>2 </a:t>
            </a:r>
            <a:r>
              <a:rPr lang="zh-CN" altLang="en-US" dirty="0"/>
              <a:t>字内做异或，将异或的结果发送 然后从节点</a:t>
            </a:r>
            <a:r>
              <a:rPr lang="en-US" altLang="zh-CN" dirty="0"/>
              <a:t>1</a:t>
            </a:r>
            <a:r>
              <a:rPr lang="zh-CN" altLang="en-US" dirty="0"/>
              <a:t>，节点</a:t>
            </a:r>
            <a:r>
              <a:rPr lang="en-US" altLang="zh-CN" dirty="0"/>
              <a:t>3</a:t>
            </a:r>
            <a:r>
              <a:rPr lang="zh-CN" altLang="en-US" dirty="0"/>
              <a:t>各自取一半的数据量，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4,2</a:t>
            </a:r>
            <a:r>
              <a:rPr lang="zh-CN" altLang="en-US" dirty="0"/>
              <a:t>）纠删码中，新生节点需要从２个节点下载相当于４个子块 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LRC </a:t>
            </a:r>
            <a:r>
              <a:rPr lang="zh-CN" altLang="en-US" dirty="0"/>
              <a:t>分组码</a:t>
            </a:r>
            <a:endParaRPr lang="en-US" altLang="zh-CN" dirty="0"/>
          </a:p>
          <a:p>
            <a:r>
              <a:rPr lang="en-US" altLang="zh-CN" dirty="0"/>
              <a:t>MSR </a:t>
            </a:r>
            <a:r>
              <a:rPr lang="zh-CN" altLang="en-US" dirty="0"/>
              <a:t>再生码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MSR </a:t>
            </a:r>
            <a:r>
              <a:rPr lang="zh-CN" altLang="en-US" dirty="0"/>
              <a:t>空间利用率不高</a:t>
            </a:r>
            <a:r>
              <a:rPr lang="en-US" altLang="zh-CN" dirty="0"/>
              <a:t> </a:t>
            </a:r>
            <a:r>
              <a:rPr lang="zh-CN" altLang="en-US" dirty="0"/>
              <a:t>相比于</a:t>
            </a:r>
            <a:r>
              <a:rPr lang="en-US" altLang="zh-CN" dirty="0"/>
              <a:t>LRC</a:t>
            </a:r>
          </a:p>
          <a:p>
            <a:r>
              <a:rPr lang="zh-CN" altLang="en-US" dirty="0"/>
              <a:t>但是修复代价要小于</a:t>
            </a:r>
            <a:r>
              <a:rPr lang="en-US" altLang="zh-CN" dirty="0"/>
              <a:t>LRC </a:t>
            </a:r>
            <a:r>
              <a:rPr lang="zh-CN" altLang="en-US" dirty="0"/>
              <a:t>（单块 多块）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00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238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318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两种更新方式 写</a:t>
            </a:r>
            <a:r>
              <a:rPr kumimoji="0" lang="en-US" altLang="zh-CN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d_1</a:t>
            </a:r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，常规更新和树状更新</a:t>
            </a:r>
            <a:endParaRPr kumimoji="0" lang="en-US" altLang="zh-CN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r>
              <a:rPr lang="zh-CN" altLang="en-US" dirty="0"/>
              <a:t>常规更新：需要</a:t>
            </a:r>
            <a:r>
              <a:rPr lang="en-US" altLang="zh-CN" dirty="0"/>
              <a:t>d_1</a:t>
            </a:r>
            <a:r>
              <a:rPr lang="zh-CN" altLang="en-US" dirty="0"/>
              <a:t>广播其他节点</a:t>
            </a:r>
            <a:endParaRPr lang="en-US" altLang="zh-CN" dirty="0"/>
          </a:p>
          <a:p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流水线修复：利用树的</a:t>
            </a:r>
            <a:r>
              <a:rPr lang="zh-CN" altLang="en-US" dirty="0"/>
              <a:t>思想，提高并发度 ，缺点也是并没有减少网络流量</a:t>
            </a:r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451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CN" altLang="en-US" b="1" dirty="0"/>
              <a:t>网络设备计算（比如说路由器，交换机）</a:t>
            </a:r>
            <a:endParaRPr lang="en-US" altLang="zh-CN" b="1" dirty="0"/>
          </a:p>
          <a:p>
            <a:pPr lvl="2"/>
            <a:r>
              <a:rPr lang="zh-CN" altLang="en-US" b="1" dirty="0"/>
              <a:t>之前一般是</a:t>
            </a:r>
            <a:r>
              <a:rPr lang="en-US" altLang="zh-CN" b="1" dirty="0" err="1"/>
              <a:t>kv</a:t>
            </a:r>
            <a:r>
              <a:rPr lang="zh-CN" altLang="en-US" b="1" dirty="0"/>
              <a:t>系统，比如</a:t>
            </a:r>
            <a:r>
              <a:rPr lang="en-US" altLang="zh-CN" b="1" dirty="0" err="1"/>
              <a:t>NetCache</a:t>
            </a:r>
            <a:r>
              <a:rPr lang="zh-CN" altLang="en-US" b="1" dirty="0"/>
              <a:t>将可编程的网络路由存储相关的热数据，提高</a:t>
            </a:r>
            <a:r>
              <a:rPr lang="en-US" altLang="zh-CN" b="1" dirty="0"/>
              <a:t>Cache</a:t>
            </a:r>
            <a:r>
              <a:rPr lang="zh-CN" altLang="en-US" b="1" dirty="0"/>
              <a:t>命中率</a:t>
            </a:r>
            <a:endParaRPr lang="en-US" altLang="zh-CN" b="1" dirty="0"/>
          </a:p>
          <a:p>
            <a:pPr lvl="2"/>
            <a:r>
              <a:rPr lang="zh-CN" altLang="en-US" b="1" dirty="0"/>
              <a:t>提出网络设备应用相关异或操作，来减少网络流量，提高编码效率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39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793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758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530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15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119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264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44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74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X = {1, 2} and Y = {0, 3, 4, 5, 6}</a:t>
            </a:r>
          </a:p>
          <a:p>
            <a:r>
              <a:rPr lang="zh-CN" altLang="en-US" dirty="0"/>
              <a:t>元素  </a:t>
            </a:r>
            <a:r>
              <a:rPr lang="en-US" altLang="zh-CN" dirty="0"/>
              <a:t>1 / (xi+ </a:t>
            </a:r>
            <a:r>
              <a:rPr lang="en-US" altLang="zh-CN" dirty="0" err="1"/>
              <a:t>yj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这里为什么要减</a:t>
            </a:r>
            <a:r>
              <a:rPr lang="en-US" altLang="zh-CN" dirty="0"/>
              <a:t>1</a:t>
            </a:r>
            <a:r>
              <a:rPr lang="zh-CN" altLang="en-US" dirty="0"/>
              <a:t>啊？</a:t>
            </a:r>
            <a:endParaRPr lang="en-US" altLang="zh-CN" dirty="0"/>
          </a:p>
          <a:p>
            <a:r>
              <a:rPr lang="en-US" altLang="zh-CN" dirty="0"/>
              <a:t>(47-6)/6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8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数据时代</a:t>
            </a:r>
            <a:endParaRPr kumimoji="1" lang="en-US" altLang="zh-CN" baseline="0" dirty="0"/>
          </a:p>
          <a:p>
            <a:endParaRPr kumimoji="1" lang="en-US" altLang="zh-CN" baseline="0" dirty="0"/>
          </a:p>
          <a:p>
            <a:r>
              <a:rPr kumimoji="1" lang="zh-CN" altLang="en-US" baseline="0" dirty="0"/>
              <a:t>多数数据存储在云端</a:t>
            </a:r>
            <a:endParaRPr kumimoji="1" lang="en-US" altLang="zh-CN" baseline="0" dirty="0"/>
          </a:p>
          <a:p>
            <a:endParaRPr kumimoji="1" lang="en-US" altLang="zh-CN" baseline="0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1PB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Petabyte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千万亿字节 拍字节）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=1024TB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Exabyte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百亿亿字节 艾字节）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=1024PB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1ZB (Zettabyte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十万亿亿字节 泽字节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 1024 EB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17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70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8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53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13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973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60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Cache is 100X Faster Than Database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57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732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413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58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大型的分布式集群中 常常会有事故发生</a:t>
            </a:r>
            <a:endParaRPr kumimoji="1" lang="en-US" altLang="zh-CN" baseline="0" dirty="0"/>
          </a:p>
          <a:p>
            <a:r>
              <a:rPr kumimoji="1" lang="zh-CN" altLang="en-US" baseline="0" dirty="0"/>
              <a:t>比如 磁盘故障，节点故障，机房停电等等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6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3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267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4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6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大型的分布式集群中 常常会有事故发生</a:t>
            </a:r>
            <a:endParaRPr kumimoji="1" lang="en-US" altLang="zh-CN" baseline="0" dirty="0"/>
          </a:p>
          <a:p>
            <a:r>
              <a:rPr kumimoji="1" lang="zh-CN" altLang="en-US" baseline="0" dirty="0"/>
              <a:t>比如 磁盘故障，节点故障，机房停电等等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8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大型的分布式集群中 常常会有事故发生</a:t>
            </a:r>
            <a:endParaRPr kumimoji="1" lang="en-US" altLang="zh-CN" baseline="0" dirty="0"/>
          </a:p>
          <a:p>
            <a:r>
              <a:rPr kumimoji="1" lang="zh-CN" altLang="en-US" baseline="0" dirty="0"/>
              <a:t>比如 磁盘故障，节点故障，机房停电等等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4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2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大型的分布式集群  必要的冗余 保持可靠性，可用性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6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8CC2-A0DA-0A42-9C3B-B99D8DFE8A35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F175-A356-8641-8B8C-2BC1BAE79F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3A3D3-B973-7244-9EC6-9D0618F24062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6548C-ABE1-4B4C-895C-8DD5E5C1168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80492-F7A2-E24D-8177-01BCF1312587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F4E41-E0E2-7A41-9508-905906144EC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8CC2-A0DA-0A42-9C3B-B99D8DFE8A35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F175-A356-8641-8B8C-2BC1BAE79F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872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12BB8-9261-4D4B-98FD-C0F0AA2E9A14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8BDDE-DE15-9A4E-B6F5-7D907F81153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3865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6D4EE-D3EF-4F4B-84A5-4EDA7B66ACC6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28A-AA70-C249-93DE-44022C331C6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2309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4650D-803F-3649-8BE6-A1B7A3B11F99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A0D8-B9E1-5F47-ADDF-1F1E8F331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9150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8D43A-8F0F-5D46-A343-06333ADB0560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70463-E988-D144-BBEE-FC4623AD6C2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0864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0C01F-CEF2-EA4C-85CA-CBF3E7F4DD65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5A4DD-1280-BB47-A602-2C4DAB99FF8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2892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A7B1-2167-7F47-9127-07644A71B60F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5D7B-B108-694B-A9F0-6F3476ECBDB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715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0D54-D0A2-8647-BDAD-39E60643A4AA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0DE58-F619-754F-BCBC-313BF1478D2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3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12BB8-9261-4D4B-98FD-C0F0AA2E9A14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8BDDE-DE15-9A4E-B6F5-7D907F81153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3163E-B686-3245-B20A-8F7674AE5CAC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19B7D-6BEB-0641-9251-9FA303027C7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4552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3A3D3-B973-7244-9EC6-9D0618F24062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6548C-ABE1-4B4C-895C-8DD5E5C1168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5699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80492-F7A2-E24D-8177-01BCF1312587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F4E41-E0E2-7A41-9508-905906144EC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147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6D4EE-D3EF-4F4B-84A5-4EDA7B66ACC6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28A-AA70-C249-93DE-44022C331C6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4650D-803F-3649-8BE6-A1B7A3B11F99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A0D8-B9E1-5F47-ADDF-1F1E8F331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8D43A-8F0F-5D46-A343-06333ADB0560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70463-E988-D144-BBEE-FC4623AD6C2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0C01F-CEF2-EA4C-85CA-CBF3E7F4DD65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5A4DD-1280-BB47-A602-2C4DAB99FF8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A7B1-2167-7F47-9127-07644A71B60F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5D7B-B108-694B-A9F0-6F3476ECBDB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0D54-D0A2-8647-BDAD-39E60643A4AA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0DE58-F619-754F-BCBC-313BF1478D2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3163E-B686-3245-B20A-8F7674AE5CAC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19B7D-6BEB-0641-9251-9FA303027C7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F0E8F8-0A90-2744-B08D-155929A4155E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B58A7E-3A13-824A-A0CA-841E650825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0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F0E8F8-0A90-2744-B08D-155929A4155E}" type="datetimeFigureOut">
              <a:rPr lang="zh-CN" altLang="en-US" smtClean="0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B58A7E-3A13-824A-A0CA-841E650825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91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6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954" y="2343921"/>
            <a:ext cx="7802137" cy="834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6520"/>
              </a:lnSpc>
              <a:spcBef>
                <a:spcPts val="0"/>
              </a:spcBef>
              <a:defRPr/>
            </a:pPr>
            <a:r>
              <a:rPr kumimoji="1" lang="zh-CN" altLang="en-US" sz="5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网络存储容错编码及</a:t>
            </a:r>
            <a:r>
              <a:rPr kumimoji="1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优化</a:t>
            </a:r>
            <a:endParaRPr kumimoji="1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1479" y="5219702"/>
            <a:ext cx="2646879" cy="865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罗金飞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2019.11.29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luojf@nbjl.nankai.edu.cn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6" y="589775"/>
            <a:ext cx="881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副本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AEF0F-3518-439B-AF38-47E1027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5" y="1468438"/>
            <a:ext cx="8343930" cy="3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35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237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 dirty="0">
                <a:latin typeface="+mn-lt"/>
              </a:rPr>
              <a:t> 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4EDEC-5B8A-4072-9847-F4E237F7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8" y="1267600"/>
            <a:ext cx="4181475" cy="5000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FFC802-7C63-4A32-B7E3-9BE7FB600D2F}"/>
              </a:ext>
            </a:extLst>
          </p:cNvPr>
          <p:cNvSpPr/>
          <p:nvPr/>
        </p:nvSpPr>
        <p:spPr>
          <a:xfrm>
            <a:off x="5130800" y="246759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把文件切成相同大小的块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三副本机制容错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散布到不同机器上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存储开销大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1499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副本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5B0C6-3462-425C-AAC9-D31DF745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849"/>
            <a:ext cx="6214533" cy="35993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686F50-A61E-4270-858D-384B148D6BD3}"/>
              </a:ext>
            </a:extLst>
          </p:cNvPr>
          <p:cNvSpPr/>
          <p:nvPr/>
        </p:nvSpPr>
        <p:spPr>
          <a:xfrm>
            <a:off x="5887155" y="2644170"/>
            <a:ext cx="32568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副本技术数据规模小时可以考虑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满足可用性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满足可靠性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数据多时，浪费存储空间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解决办法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-&gt;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纠删码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60858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副本 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VS 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D18E-15CB-4266-90E3-F1C4BC1D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6" y="1617133"/>
            <a:ext cx="6729310" cy="4422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10AD00-B8FE-4409-993C-4EDC25160688}"/>
              </a:ext>
            </a:extLst>
          </p:cNvPr>
          <p:cNvSpPr/>
          <p:nvPr/>
        </p:nvSpPr>
        <p:spPr>
          <a:xfrm>
            <a:off x="6875536" y="2828835"/>
            <a:ext cx="2268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通过编码可以达到与副本相同（甚至更高）的容错能力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88756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HDFS-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89CF35-2818-40E0-85A9-68B6DA68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2" y="2054753"/>
            <a:ext cx="5962650" cy="3629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D8000E-2C8D-4C0C-87FE-161826575805}"/>
              </a:ext>
            </a:extLst>
          </p:cNvPr>
          <p:cNvSpPr/>
          <p:nvPr/>
        </p:nvSpPr>
        <p:spPr>
          <a:xfrm>
            <a:off x="6203245" y="3133636"/>
            <a:ext cx="29407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存储开销大大降低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容错能力也可以根据编码选择有相应的提升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81446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C5DA1-C4C5-4139-9B1A-B2EBF370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2" y="1614311"/>
            <a:ext cx="6010275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0DFDD8-541A-40AB-854F-50922D22433F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HDFS-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873377-74BB-41C9-89C9-B8ACACB039EE}"/>
              </a:ext>
            </a:extLst>
          </p:cNvPr>
          <p:cNvSpPr/>
          <p:nvPr/>
        </p:nvSpPr>
        <p:spPr>
          <a:xfrm>
            <a:off x="6397036" y="3035026"/>
            <a:ext cx="26420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存储开销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3X-&gt;1.4X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容错能力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 failures -&gt; 4 failures </a:t>
            </a:r>
          </a:p>
        </p:txBody>
      </p:sp>
    </p:spTree>
    <p:extLst>
      <p:ext uri="{BB962C8B-B14F-4D97-AF65-F5344CB8AC3E}">
        <p14:creationId xmlns:p14="http://schemas.microsoft.com/office/powerpoint/2010/main" val="116495141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编码带来的问题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E3C4D8-3E52-4FD2-AC73-A3F17C7A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34" y="1590675"/>
            <a:ext cx="6048375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0B7FD6-6561-4F84-85A0-1EA16182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9" y="5324475"/>
            <a:ext cx="5848350" cy="12477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788106-FD62-4A27-8B95-A7C1C363886D}"/>
              </a:ext>
            </a:extLst>
          </p:cNvPr>
          <p:cNvSpPr/>
          <p:nvPr/>
        </p:nvSpPr>
        <p:spPr>
          <a:xfrm>
            <a:off x="6472944" y="2857480"/>
            <a:ext cx="2671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降级读，重构时，同组形成校验的条纹常常跨多个节点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网络资源消耗较大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4992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AF5EE-6FBE-448C-BC0A-C038F214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2" y="1780645"/>
            <a:ext cx="5991225" cy="3838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CDC976-2DAD-4A11-A316-58E98F9FEAB2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编码带来的问题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391EC-38C5-4DC8-833D-70E0DA138B73}"/>
              </a:ext>
            </a:extLst>
          </p:cNvPr>
          <p:cNvSpPr/>
          <p:nvPr/>
        </p:nvSpPr>
        <p:spPr>
          <a:xfrm>
            <a:off x="6348766" y="327516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网络资源消耗较大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副本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4,2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10,4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23703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 缺点 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VS 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优点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9D25E-17F5-4691-BD9B-5C6AC144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506"/>
            <a:ext cx="7210895" cy="43654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F712A5-B38F-4256-A4E4-5B2EB189F9CB}"/>
              </a:ext>
            </a:extLst>
          </p:cNvPr>
          <p:cNvSpPr/>
          <p:nvPr/>
        </p:nvSpPr>
        <p:spPr>
          <a:xfrm>
            <a:off x="6733823" y="2479507"/>
            <a:ext cx="24101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优点：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较优的存储空间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灵活的参数配置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较优的容错能力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缺点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降级读，重构时网络资源，计算资源消耗较大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21933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F0F28C6-3899-48C7-9D60-FBCE92127AAD}"/>
              </a:ext>
            </a:extLst>
          </p:cNvPr>
          <p:cNvSpPr/>
          <p:nvPr/>
        </p:nvSpPr>
        <p:spPr>
          <a:xfrm>
            <a:off x="404953" y="656410"/>
            <a:ext cx="3677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纠删码</a:t>
            </a:r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-</a:t>
            </a:r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副本 选择问题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E5F288-8B95-487E-B7DF-6CEB7039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194"/>
            <a:ext cx="7365262" cy="38034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EF5F82-75BD-48DB-8D1D-636DBB0F9CD6}"/>
              </a:ext>
            </a:extLst>
          </p:cNvPr>
          <p:cNvSpPr/>
          <p:nvPr/>
        </p:nvSpPr>
        <p:spPr>
          <a:xfrm>
            <a:off x="4944666" y="37499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纠删码中有限域的计算是非常复杂的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计算开销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VS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存储开销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3803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网络传输优化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设计新编码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有限域计算转换二进制矩阵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矩阵归一化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44179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目标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7A2B20-34C6-4644-96A7-A42C9269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671" y="1619019"/>
            <a:ext cx="7300469" cy="413667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881CFF-62D4-4AED-A282-448F33F98D7E}"/>
              </a:ext>
            </a:extLst>
          </p:cNvPr>
          <p:cNvSpPr/>
          <p:nvPr/>
        </p:nvSpPr>
        <p:spPr>
          <a:xfrm>
            <a:off x="7032977" y="2413337"/>
            <a:ext cx="2111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想继续维持：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较优的存储空间 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灵活的参数配置 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较优的容错能力  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需要做的提升：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减少网络传输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减少磁盘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IO</a:t>
            </a:r>
          </a:p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减少编码计算过程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44838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降低网络传输数量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134967" y="1671305"/>
            <a:ext cx="8489744" cy="153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设计新的编码方案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LRC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（本地校验，全局校验）等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…</a:t>
            </a: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特殊的网络设备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新型可编程网络设备的出现，可以在网络设备内做一定运算，然后传输运算后结果即可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0951211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设计新编码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新型网络设备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有限域计算转换二进制矩阵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矩阵归一化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调度顺序优化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优化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向量化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567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设计新编码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01FCA6-7BFB-49A0-9ECC-FA737B11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23" y="1319371"/>
            <a:ext cx="6804554" cy="50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590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6B1E95-4BAA-47B8-B517-57FA3E68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7138930" cy="105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E4C07E-A41C-4152-AEE5-CF6D9F8C7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881"/>
            <a:ext cx="9144000" cy="53263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D93DB7-3CA7-4D23-A70C-E31E78DBE5FC}"/>
              </a:ext>
            </a:extLst>
          </p:cNvPr>
          <p:cNvSpPr txBox="1"/>
          <p:nvPr/>
        </p:nvSpPr>
        <p:spPr>
          <a:xfrm>
            <a:off x="2127738" y="1448881"/>
            <a:ext cx="766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牺牲一些存储开销，来保证较优的本地恢复性能。</a:t>
            </a:r>
          </a:p>
        </p:txBody>
      </p:sp>
    </p:spTree>
    <p:extLst>
      <p:ext uri="{BB962C8B-B14F-4D97-AF65-F5344CB8AC3E}">
        <p14:creationId xmlns:p14="http://schemas.microsoft.com/office/powerpoint/2010/main" val="196294411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18DECE-5087-4384-A1F4-93C7D513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7" y="1345050"/>
            <a:ext cx="8020281" cy="5193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D160EB-38E9-40A1-8586-723DC4BB7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7" y="0"/>
            <a:ext cx="66484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17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C91F0-2396-4DCD-8F9D-5EFCE9F6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42905"/>
            <a:ext cx="9144000" cy="4409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11B4D1-7213-44C7-B40D-1B7A61E6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54" y="77118"/>
            <a:ext cx="6797407" cy="10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0BB84D-C57A-401D-8615-3B2EEA86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44940"/>
            <a:ext cx="8972550" cy="9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F6121-87F8-4F53-9025-5E023DF7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686"/>
            <a:ext cx="9144000" cy="468584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42B407-1F64-4F2E-A326-238D9C857D36}"/>
              </a:ext>
            </a:extLst>
          </p:cNvPr>
          <p:cNvCxnSpPr>
            <a:cxnSpLocks/>
          </p:cNvCxnSpPr>
          <p:nvPr/>
        </p:nvCxnSpPr>
        <p:spPr>
          <a:xfrm flipH="1" flipV="1">
            <a:off x="999913" y="1575623"/>
            <a:ext cx="233976" cy="50988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078871C-F0E7-4DBA-8010-0CA36420D9B8}"/>
              </a:ext>
            </a:extLst>
          </p:cNvPr>
          <p:cNvSpPr txBox="1"/>
          <p:nvPr/>
        </p:nvSpPr>
        <p:spPr>
          <a:xfrm>
            <a:off x="588352" y="1113958"/>
            <a:ext cx="81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079335C-8A2E-4170-AE73-B87FD6E90E26}"/>
              </a:ext>
            </a:extLst>
          </p:cNvPr>
          <p:cNvCxnSpPr>
            <a:cxnSpLocks/>
          </p:cNvCxnSpPr>
          <p:nvPr/>
        </p:nvCxnSpPr>
        <p:spPr>
          <a:xfrm flipV="1">
            <a:off x="3733580" y="1674564"/>
            <a:ext cx="222959" cy="49808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769C11E-D2C8-497A-B11C-58D1744EEF95}"/>
              </a:ext>
            </a:extLst>
          </p:cNvPr>
          <p:cNvSpPr txBox="1"/>
          <p:nvPr/>
        </p:nvSpPr>
        <p:spPr>
          <a:xfrm>
            <a:off x="3845058" y="1251853"/>
            <a:ext cx="154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全局校验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A9C88B-3FE5-4C59-9B5A-51D2EFB0A9EA}"/>
              </a:ext>
            </a:extLst>
          </p:cNvPr>
          <p:cNvCxnSpPr>
            <a:cxnSpLocks/>
          </p:cNvCxnSpPr>
          <p:nvPr/>
        </p:nvCxnSpPr>
        <p:spPr>
          <a:xfrm flipV="1">
            <a:off x="2889390" y="1575623"/>
            <a:ext cx="280804" cy="59703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EFDC3E-E918-4F9B-BC08-D576A95C521E}"/>
              </a:ext>
            </a:extLst>
          </p:cNvPr>
          <p:cNvSpPr txBox="1"/>
          <p:nvPr/>
        </p:nvSpPr>
        <p:spPr>
          <a:xfrm>
            <a:off x="2529856" y="1136437"/>
            <a:ext cx="154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本地校验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EE19BBE-4BE8-415C-9C26-CE820A7CD844}"/>
              </a:ext>
            </a:extLst>
          </p:cNvPr>
          <p:cNvCxnSpPr>
            <a:cxnSpLocks/>
          </p:cNvCxnSpPr>
          <p:nvPr/>
        </p:nvCxnSpPr>
        <p:spPr>
          <a:xfrm flipV="1">
            <a:off x="2045200" y="1674564"/>
            <a:ext cx="0" cy="5458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4441115-1567-44A9-AE02-1368815A98A2}"/>
              </a:ext>
            </a:extLst>
          </p:cNvPr>
          <p:cNvSpPr txBox="1"/>
          <p:nvPr/>
        </p:nvSpPr>
        <p:spPr>
          <a:xfrm>
            <a:off x="1812453" y="1231906"/>
            <a:ext cx="50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E257D1-9D24-46A8-98B1-38C8B136D2EA}"/>
              </a:ext>
            </a:extLst>
          </p:cNvPr>
          <p:cNvCxnSpPr>
            <a:cxnSpLocks/>
          </p:cNvCxnSpPr>
          <p:nvPr/>
        </p:nvCxnSpPr>
        <p:spPr>
          <a:xfrm flipV="1">
            <a:off x="2529856" y="2916950"/>
            <a:ext cx="501366" cy="2729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8F28EA-3823-457B-9FBE-BF953CB43DBC}"/>
              </a:ext>
            </a:extLst>
          </p:cNvPr>
          <p:cNvSpPr txBox="1"/>
          <p:nvPr/>
        </p:nvSpPr>
        <p:spPr>
          <a:xfrm>
            <a:off x="3007553" y="2651497"/>
            <a:ext cx="90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子块</a:t>
            </a:r>
          </a:p>
        </p:txBody>
      </p:sp>
    </p:spTree>
    <p:extLst>
      <p:ext uri="{BB962C8B-B14F-4D97-AF65-F5344CB8AC3E}">
        <p14:creationId xmlns:p14="http://schemas.microsoft.com/office/powerpoint/2010/main" val="363541354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9E9076-F864-41C1-A88B-8781509A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689"/>
            <a:ext cx="9144000" cy="64608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8E6FA1F-D4AE-40B3-922B-8E037E7B9F38}"/>
              </a:ext>
            </a:extLst>
          </p:cNvPr>
          <p:cNvGrpSpPr/>
          <p:nvPr/>
        </p:nvGrpSpPr>
        <p:grpSpPr>
          <a:xfrm>
            <a:off x="342900" y="1291036"/>
            <a:ext cx="8458200" cy="5248275"/>
            <a:chOff x="342900" y="1271280"/>
            <a:chExt cx="8458200" cy="52482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59757AA-DBDA-4678-97EE-7BA21DDB3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1271280"/>
              <a:ext cx="8458200" cy="524827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271D0E-F97F-4D77-BB34-9AF01196EB8B}"/>
                </a:ext>
              </a:extLst>
            </p:cNvPr>
            <p:cNvSpPr/>
            <p:nvPr/>
          </p:nvSpPr>
          <p:spPr>
            <a:xfrm>
              <a:off x="624114" y="3120571"/>
              <a:ext cx="4963886" cy="420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E092B8F-FC40-4105-8A87-CA7D2D7BF371}"/>
                </a:ext>
              </a:extLst>
            </p:cNvPr>
            <p:cNvSpPr/>
            <p:nvPr/>
          </p:nvSpPr>
          <p:spPr>
            <a:xfrm>
              <a:off x="3933371" y="3541486"/>
              <a:ext cx="1654629" cy="536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69784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45A609-F69D-4939-AC29-C61E9249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69" y="1183049"/>
            <a:ext cx="3781425" cy="2343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F16C9B-6D4F-4E19-8F17-6D45C0CD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57" y="3607775"/>
            <a:ext cx="5048250" cy="3019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BDD33AB-E805-46E4-9278-726C6D25E58C}"/>
              </a:ext>
            </a:extLst>
          </p:cNvPr>
          <p:cNvSpPr/>
          <p:nvPr/>
        </p:nvSpPr>
        <p:spPr>
          <a:xfrm>
            <a:off x="355604" y="578253"/>
            <a:ext cx="4339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AZ-Code local Encoding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BCF8D2-7AD1-43DC-9C07-DEE049F5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254" y="5134492"/>
            <a:ext cx="738553" cy="15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312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设计新编码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新型网络设备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有限域计算转换二进制矩阵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矩阵归一化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调度顺序优化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优化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向量化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23904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88A62B-8712-44E9-9368-172256D6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2" y="87504"/>
            <a:ext cx="5902746" cy="1003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A0AD1E-9B66-4DE7-99C9-8FEF6A5D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2" y="1262808"/>
            <a:ext cx="8420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698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E0DCD8-06F2-4F70-A30F-6C38EC51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5" y="79873"/>
            <a:ext cx="5778347" cy="10490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89BE09-C651-41EC-B823-4C1A7539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7" y="1509712"/>
            <a:ext cx="8546425" cy="42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7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8170A5-7544-4DA8-870E-12FB42BE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9" y="149072"/>
            <a:ext cx="7086600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0E9ECE-A6F5-4BBD-B3CD-1BF9540C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7239"/>
            <a:ext cx="7353300" cy="4762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CA0F26-C960-4BDB-BF70-954CF0011620}"/>
              </a:ext>
            </a:extLst>
          </p:cNvPr>
          <p:cNvSpPr txBox="1"/>
          <p:nvPr/>
        </p:nvSpPr>
        <p:spPr>
          <a:xfrm>
            <a:off x="6945923" y="1753502"/>
            <a:ext cx="23211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单节点故障时，可使用本地校验来进行恢复，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各自传输一半的数据量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；并且由于是本地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在一个局域网下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恢复，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网络带宽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往往非常高。</a:t>
            </a:r>
          </a:p>
        </p:txBody>
      </p:sp>
    </p:spTree>
    <p:extLst>
      <p:ext uri="{BB962C8B-B14F-4D97-AF65-F5344CB8AC3E}">
        <p14:creationId xmlns:p14="http://schemas.microsoft.com/office/powerpoint/2010/main" val="144021582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BD7AEA-4B2F-419F-A860-4F03D146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427"/>
            <a:ext cx="7088642" cy="49023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B47C1-99CC-4CF1-BB30-05A94A357313}"/>
              </a:ext>
            </a:extLst>
          </p:cNvPr>
          <p:cNvSpPr/>
          <p:nvPr/>
        </p:nvSpPr>
        <p:spPr>
          <a:xfrm>
            <a:off x="355604" y="578253"/>
            <a:ext cx="5285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MSR</a:t>
            </a:r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编码单个节点错误修复过程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240D08-9AF0-4C59-853D-46194EB909C2}"/>
              </a:ext>
            </a:extLst>
          </p:cNvPr>
          <p:cNvSpPr txBox="1"/>
          <p:nvPr/>
        </p:nvSpPr>
        <p:spPr>
          <a:xfrm>
            <a:off x="6918288" y="1225689"/>
            <a:ext cx="23391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本地校验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恢复时，从本地同组的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其余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个节点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，各自下载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的数据量。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RS(4,2)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需要从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个节点中下载相当于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个子块的数据。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MSR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重要思想，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从多个节点中下载少量的子块来恢复数据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24915458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99597-6EE6-40A2-BD63-954EA52E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2" y="384270"/>
            <a:ext cx="7029450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1A35C-6DFB-4A59-BE64-66AF2D2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659"/>
            <a:ext cx="7818532" cy="409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970364-F5EE-4C18-969F-C2D139351F18}"/>
              </a:ext>
            </a:extLst>
          </p:cNvPr>
          <p:cNvSpPr/>
          <p:nvPr/>
        </p:nvSpPr>
        <p:spPr>
          <a:xfrm>
            <a:off x="7625100" y="2540648"/>
            <a:ext cx="17475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本地两个节点故障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需余下两个子块的全部数据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03828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BF30FD-6793-42C4-BFB1-871A46EA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5" y="406303"/>
            <a:ext cx="6419850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874BEF-E36A-4FAC-B826-9C1A2957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3562"/>
            <a:ext cx="7495438" cy="41523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5FC56-C096-414C-8605-4976825A4E78}"/>
              </a:ext>
            </a:extLst>
          </p:cNvPr>
          <p:cNvSpPr/>
          <p:nvPr/>
        </p:nvSpPr>
        <p:spPr>
          <a:xfrm>
            <a:off x="7495438" y="3410673"/>
            <a:ext cx="16485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使用全局校验恢复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59185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44B3EA-705B-4EE4-BA50-B4DAB1FD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6" y="0"/>
            <a:ext cx="6419850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874A33-E5C3-436E-8CDF-FF39C36B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323"/>
            <a:ext cx="7228114" cy="49576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45E501-7BED-4F7A-8B49-D363754687C1}"/>
              </a:ext>
            </a:extLst>
          </p:cNvPr>
          <p:cNvSpPr/>
          <p:nvPr/>
        </p:nvSpPr>
        <p:spPr>
          <a:xfrm>
            <a:off x="7033846" y="2302841"/>
            <a:ext cx="228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使用本地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全局组合校验恢复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列出本地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全局的矩阵，哪个块故障，去掉哪一列即可。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080381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0A97E0-1E96-448D-82B9-021E14C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2" y="0"/>
            <a:ext cx="6400800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0B7A54-FE80-4C98-A4C9-9B1705F2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2" y="2279661"/>
            <a:ext cx="8917079" cy="42925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CCAA86-0888-4E9F-AAF5-41127C47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063" y="545258"/>
            <a:ext cx="33051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720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5F45B-26EA-476A-B61C-F2899477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4" y="0"/>
            <a:ext cx="5343525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1B890E-26AB-435C-9256-581A3F26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2" y="1715130"/>
            <a:ext cx="7808174" cy="40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80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B2B9BB-EB61-4F92-9AFD-1E681BBE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7" y="0"/>
            <a:ext cx="5372100" cy="99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DA7B24-9034-42BA-8060-27548A43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79" y="1365269"/>
            <a:ext cx="6760935" cy="46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45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6CE144-166C-45B0-9A9B-D5F340C5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7" y="1701560"/>
            <a:ext cx="8573503" cy="38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6411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B61EB0-F9BE-42C7-B21F-2EFD784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8" y="76200"/>
            <a:ext cx="5419725" cy="99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7A37C-B91B-4D75-8647-401E4257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6" y="1410834"/>
            <a:ext cx="7114268" cy="45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4432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972D14-1669-40A5-8B8C-5357E494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2" y="44068"/>
            <a:ext cx="6610350" cy="971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E5DD13-4818-406F-AB2C-D09B323A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7" y="1291470"/>
            <a:ext cx="7285490" cy="45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4159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1DBE46-0C01-4E4C-8761-79D7882F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7" y="355983"/>
            <a:ext cx="5095875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C362A3-D30D-44FF-83AF-7B79AA4F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863"/>
            <a:ext cx="7305675" cy="48958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C207FBC-5F49-41C2-88A7-7CA99CE70B15}"/>
              </a:ext>
            </a:extLst>
          </p:cNvPr>
          <p:cNvCxnSpPr>
            <a:cxnSpLocks/>
          </p:cNvCxnSpPr>
          <p:nvPr/>
        </p:nvCxnSpPr>
        <p:spPr>
          <a:xfrm flipV="1">
            <a:off x="2831334" y="2442028"/>
            <a:ext cx="4803180" cy="9869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B0BCED9-6D9B-4C6C-BB67-F4B0B10493F6}"/>
              </a:ext>
            </a:extLst>
          </p:cNvPr>
          <p:cNvSpPr txBox="1"/>
          <p:nvPr/>
        </p:nvSpPr>
        <p:spPr>
          <a:xfrm>
            <a:off x="7481521" y="1714587"/>
            <a:ext cx="1896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增大数据节点的数量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(K)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可以获得更好的空间效率</a:t>
            </a:r>
          </a:p>
        </p:txBody>
      </p:sp>
    </p:spTree>
    <p:extLst>
      <p:ext uri="{BB962C8B-B14F-4D97-AF65-F5344CB8AC3E}">
        <p14:creationId xmlns:p14="http://schemas.microsoft.com/office/powerpoint/2010/main" val="2647095886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A12A61-A947-4DE2-B50B-B44BF8AB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1" y="140178"/>
            <a:ext cx="6629400" cy="981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4233D3-E294-440D-96F3-648373D3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384928"/>
            <a:ext cx="7338332" cy="48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43108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07F898-BFF0-45AF-A8D2-2D8026D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8" y="303882"/>
            <a:ext cx="2314575" cy="60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1B4A54-1B96-4ED4-914E-1033D03EACF9}"/>
              </a:ext>
            </a:extLst>
          </p:cNvPr>
          <p:cNvSpPr/>
          <p:nvPr/>
        </p:nvSpPr>
        <p:spPr>
          <a:xfrm>
            <a:off x="-879231" y="1736183"/>
            <a:ext cx="100232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利用已有的编码</a:t>
            </a: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MSR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RS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构造新的编码，即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编码的组合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是一种思路，来适应相应的场景。</a:t>
            </a: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本地恢复主要利用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MSR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编码的性质，从多个节点里，拉较少的数据。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有效的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减少了重构开销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跟单独的</a:t>
            </a: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RS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相比，减少了</a:t>
            </a: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78%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恢复时间。</a:t>
            </a: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跟分组码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LRC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相比，减少了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34%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的恢复时间。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可以权衡需要（比如存储开销，恢复代价）组合不同的参数，选择不同的编码。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152706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设计新编码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有限域计算转换二进制矩阵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矩阵归一化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调度顺序优化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优化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向量化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4803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0AF451-2E87-4036-8C32-D706366E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3" y="1201183"/>
            <a:ext cx="7120453" cy="51069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39C4D6-E1E7-49CB-88BC-096AB3CEB2BB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使用新型网络设备</a:t>
            </a:r>
          </a:p>
        </p:txBody>
      </p:sp>
    </p:spTree>
    <p:extLst>
      <p:ext uri="{BB962C8B-B14F-4D97-AF65-F5344CB8AC3E}">
        <p14:creationId xmlns:p14="http://schemas.microsoft.com/office/powerpoint/2010/main" val="152169161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B47B88-30DA-4D91-A68B-4569ACE60A50}"/>
              </a:ext>
            </a:extLst>
          </p:cNvPr>
          <p:cNvSpPr/>
          <p:nvPr/>
        </p:nvSpPr>
        <p:spPr>
          <a:xfrm>
            <a:off x="450964" y="472158"/>
            <a:ext cx="3557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Conventional repair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8F810D-AA38-471F-8A7C-34087158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91"/>
            <a:ext cx="7203537" cy="41281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03BE83-6BC3-437E-8871-2FF57A8EF305}"/>
              </a:ext>
            </a:extLst>
          </p:cNvPr>
          <p:cNvSpPr txBox="1"/>
          <p:nvPr/>
        </p:nvSpPr>
        <p:spPr>
          <a:xfrm>
            <a:off x="6312877" y="3288323"/>
            <a:ext cx="2831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客户端触发降级读事件，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网络流量会比较集中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，其他节点的数据都汇集到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客户端。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越大，代表需要传输的数据越多，对恢复越不友好。</a:t>
            </a:r>
          </a:p>
        </p:txBody>
      </p:sp>
    </p:spTree>
    <p:extLst>
      <p:ext uri="{BB962C8B-B14F-4D97-AF65-F5344CB8AC3E}">
        <p14:creationId xmlns:p14="http://schemas.microsoft.com/office/powerpoint/2010/main" val="446625675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3FFBE2-909F-46FB-8771-2C489A1C0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51" y="1601308"/>
            <a:ext cx="7052187" cy="39866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B47B88-30DA-4D91-A68B-4569ACE60A50}"/>
              </a:ext>
            </a:extLst>
          </p:cNvPr>
          <p:cNvSpPr/>
          <p:nvPr/>
        </p:nvSpPr>
        <p:spPr>
          <a:xfrm>
            <a:off x="450964" y="472158"/>
            <a:ext cx="377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Conventional update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A3F246-D691-4E53-8091-4E1937D665EE}"/>
              </a:ext>
            </a:extLst>
          </p:cNvPr>
          <p:cNvSpPr txBox="1"/>
          <p:nvPr/>
        </p:nvSpPr>
        <p:spPr>
          <a:xfrm>
            <a:off x="6013938" y="3084973"/>
            <a:ext cx="3341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更新操作，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网络流量也比较集中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，上传操作，需要将新的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数据发送给各个校验节点。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同样，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越大，代表需要传输给校验的数据越多，对更新性能越不友好。</a:t>
            </a:r>
          </a:p>
        </p:txBody>
      </p:sp>
    </p:spTree>
    <p:extLst>
      <p:ext uri="{BB962C8B-B14F-4D97-AF65-F5344CB8AC3E}">
        <p14:creationId xmlns:p14="http://schemas.microsoft.com/office/powerpoint/2010/main" val="2424731756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5C4062-8C0A-49AB-97BB-EDE49FAF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158"/>
            <a:ext cx="7209692" cy="44393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5F0175-F986-45F3-9B0B-9B094B0FF9C6}"/>
              </a:ext>
            </a:extLst>
          </p:cNvPr>
          <p:cNvSpPr/>
          <p:nvPr/>
        </p:nvSpPr>
        <p:spPr>
          <a:xfrm>
            <a:off x="328612" y="533783"/>
            <a:ext cx="41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Existing </a:t>
            </a:r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repair</a:t>
            </a:r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 schemes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F2BF0-5F7F-4311-870E-1D069B3CC2AC}"/>
              </a:ext>
            </a:extLst>
          </p:cNvPr>
          <p:cNvSpPr txBox="1"/>
          <p:nvPr/>
        </p:nvSpPr>
        <p:spPr>
          <a:xfrm>
            <a:off x="6787662" y="1650634"/>
            <a:ext cx="2514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常规修复，需要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个节点传输数。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Pipelining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操作，同一时刻，只有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个节点在传输数据。但是，这种方法并没有减少需要传输的网络流量。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6921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CCAA6-557E-4414-80EC-A765F355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2195513"/>
            <a:ext cx="7343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8737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8AE029-5D90-457F-8762-28600E7C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0" y="1381332"/>
            <a:ext cx="7343440" cy="41950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3F2923-DF8C-4A62-8F39-F1F90133A38E}"/>
              </a:ext>
            </a:extLst>
          </p:cNvPr>
          <p:cNvSpPr/>
          <p:nvPr/>
        </p:nvSpPr>
        <p:spPr>
          <a:xfrm>
            <a:off x="328612" y="533783"/>
            <a:ext cx="4408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Existing update schemes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CA4FF8-BD4F-4E2B-A4D8-336D865B25CE}"/>
              </a:ext>
            </a:extLst>
          </p:cNvPr>
          <p:cNvSpPr txBox="1"/>
          <p:nvPr/>
        </p:nvSpPr>
        <p:spPr>
          <a:xfrm>
            <a:off x="7069016" y="1545160"/>
            <a:ext cx="2285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常规更新，需要传输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份数据给校验节点。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型更新，校验节点也参与了数据传输，图示中，节点最多只需要传输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份的数据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(t&lt;r)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。但是，这种方法也并没有减少需要传输的网络流量。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57F44-CC83-41E1-98F2-1B00E3EEB603}"/>
              </a:ext>
            </a:extLst>
          </p:cNvPr>
          <p:cNvSpPr/>
          <p:nvPr/>
        </p:nvSpPr>
        <p:spPr>
          <a:xfrm>
            <a:off x="2880360" y="5412578"/>
            <a:ext cx="41886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最多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个节点发送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份数据（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,t &lt; r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63191D4-D099-456F-AF0E-D6CAA6C94A6C}"/>
              </a:ext>
            </a:extLst>
          </p:cNvPr>
          <p:cNvCxnSpPr>
            <a:cxnSpLocks/>
          </p:cNvCxnSpPr>
          <p:nvPr/>
        </p:nvCxnSpPr>
        <p:spPr>
          <a:xfrm>
            <a:off x="4627495" y="4675519"/>
            <a:ext cx="305874" cy="794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812454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4EC194-C8DB-4FC2-8161-5339A0BD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092"/>
            <a:ext cx="8434282" cy="46470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4377F3-8836-40ED-8003-C8E69F5873FF}"/>
              </a:ext>
            </a:extLst>
          </p:cNvPr>
          <p:cNvSpPr/>
          <p:nvPr/>
        </p:nvSpPr>
        <p:spPr>
          <a:xfrm>
            <a:off x="265686" y="557958"/>
            <a:ext cx="182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Summary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742CF-E50E-44F0-9B9D-F20EF4AF7EC0}"/>
              </a:ext>
            </a:extLst>
          </p:cNvPr>
          <p:cNvSpPr/>
          <p:nvPr/>
        </p:nvSpPr>
        <p:spPr>
          <a:xfrm>
            <a:off x="6189785" y="3589636"/>
            <a:ext cx="29542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修复和更新操作，往往是跨机架网络传输的，期间可能需要经过多个路由节点。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想办法减少网络流量和实现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O(1)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的修复和更新是必要的。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13013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0890E4-FB3F-4FC7-AE48-A93CB16E0061}"/>
              </a:ext>
            </a:extLst>
          </p:cNvPr>
          <p:cNvSpPr/>
          <p:nvPr/>
        </p:nvSpPr>
        <p:spPr>
          <a:xfrm>
            <a:off x="329838" y="534185"/>
            <a:ext cx="597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Design goal &amp; related technology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AD84D-27FC-4AAE-84D9-9954823E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30905"/>
            <a:ext cx="7867650" cy="49911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E69B7C-3227-4661-9F9B-715DE2B40B66}"/>
              </a:ext>
            </a:extLst>
          </p:cNvPr>
          <p:cNvSpPr/>
          <p:nvPr/>
        </p:nvSpPr>
        <p:spPr>
          <a:xfrm>
            <a:off x="914400" y="5805889"/>
            <a:ext cx="7371088" cy="416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0081DD-3B04-47B5-9049-021CE5FB698B}"/>
              </a:ext>
            </a:extLst>
          </p:cNvPr>
          <p:cNvSpPr/>
          <p:nvPr/>
        </p:nvSpPr>
        <p:spPr>
          <a:xfrm>
            <a:off x="0" y="5730931"/>
            <a:ext cx="9725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可计算的网络设备。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核心观点为，将一部分计算交由网络设备来做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818424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6B4364-BF9F-4897-BF06-C82D02A0AD5C}"/>
              </a:ext>
            </a:extLst>
          </p:cNvPr>
          <p:cNvSpPr/>
          <p:nvPr/>
        </p:nvSpPr>
        <p:spPr>
          <a:xfrm>
            <a:off x="404834" y="600286"/>
            <a:ext cx="258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Related works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08A96-0B7C-47E6-B454-710246D87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5" y="1516761"/>
            <a:ext cx="7986530" cy="43760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148DB4-D377-4045-AA14-2AEF79C4FB7E}"/>
              </a:ext>
            </a:extLst>
          </p:cNvPr>
          <p:cNvSpPr txBox="1"/>
          <p:nvPr/>
        </p:nvSpPr>
        <p:spPr>
          <a:xfrm>
            <a:off x="2572979" y="3670051"/>
            <a:ext cx="720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网络设备缓存一部分热数据，提高缓存命中率。</a:t>
            </a:r>
          </a:p>
        </p:txBody>
      </p:sp>
    </p:spTree>
    <p:extLst>
      <p:ext uri="{BB962C8B-B14F-4D97-AF65-F5344CB8AC3E}">
        <p14:creationId xmlns:p14="http://schemas.microsoft.com/office/powerpoint/2010/main" val="4270684403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99EA310-2CC1-4D23-BE48-E4FE721F6EB9}"/>
              </a:ext>
            </a:extLst>
          </p:cNvPr>
          <p:cNvSpPr/>
          <p:nvPr/>
        </p:nvSpPr>
        <p:spPr>
          <a:xfrm>
            <a:off x="338733" y="622319"/>
            <a:ext cx="258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Related works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E8E16-446D-4016-ABA7-62E90AD4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3" y="3081682"/>
            <a:ext cx="8828469" cy="1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2339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E6A5EB-BC59-4E97-AE9B-3046B5CE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6" y="1504758"/>
            <a:ext cx="8198160" cy="46638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049555-6CAA-4FA5-ABBD-34265C50C9B0}"/>
              </a:ext>
            </a:extLst>
          </p:cNvPr>
          <p:cNvSpPr/>
          <p:nvPr/>
        </p:nvSpPr>
        <p:spPr>
          <a:xfrm>
            <a:off x="439143" y="573968"/>
            <a:ext cx="1896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NetRepair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73CFEF-C3F2-4EAB-97A6-1BB6CD28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0" y="1504758"/>
            <a:ext cx="8198160" cy="46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9847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FADBC-B273-41E3-86B4-0F2C341E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9" y="1556555"/>
            <a:ext cx="7872367" cy="45566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05A586-C512-4059-B1BC-4D84BC3DE937}"/>
              </a:ext>
            </a:extLst>
          </p:cNvPr>
          <p:cNvSpPr/>
          <p:nvPr/>
        </p:nvSpPr>
        <p:spPr>
          <a:xfrm>
            <a:off x="443739" y="628690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400211-F6AB-4AA8-BB26-1A4DCC994739}"/>
              </a:ext>
            </a:extLst>
          </p:cNvPr>
          <p:cNvSpPr/>
          <p:nvPr/>
        </p:nvSpPr>
        <p:spPr>
          <a:xfrm>
            <a:off x="6835187" y="4578188"/>
            <a:ext cx="2695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个节点只会发送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份数据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EDEFF1D-1C8E-4A17-8B4C-1FAFFF4213A1}"/>
              </a:ext>
            </a:extLst>
          </p:cNvPr>
          <p:cNvCxnSpPr/>
          <p:nvPr/>
        </p:nvCxnSpPr>
        <p:spPr>
          <a:xfrm flipV="1">
            <a:off x="7420708" y="4888523"/>
            <a:ext cx="457200" cy="412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75793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05D003-6520-4F9A-A24C-6398ADF6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0" y="1285875"/>
            <a:ext cx="8060811" cy="46504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D4D3C9-6174-4458-8C92-985BA674F3DE}"/>
              </a:ext>
            </a:extLst>
          </p:cNvPr>
          <p:cNvSpPr/>
          <p:nvPr/>
        </p:nvSpPr>
        <p:spPr>
          <a:xfrm>
            <a:off x="494501" y="541969"/>
            <a:ext cx="2071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NetUpdate</a:t>
            </a:r>
          </a:p>
        </p:txBody>
      </p:sp>
    </p:spTree>
    <p:extLst>
      <p:ext uri="{BB962C8B-B14F-4D97-AF65-F5344CB8AC3E}">
        <p14:creationId xmlns:p14="http://schemas.microsoft.com/office/powerpoint/2010/main" val="4093863613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3655EE-00A7-4DB0-9477-505B8B98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4" y="1360053"/>
            <a:ext cx="8120739" cy="49201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4E6620-2899-494E-8AFC-CD26E072443A}"/>
              </a:ext>
            </a:extLst>
          </p:cNvPr>
          <p:cNvSpPr/>
          <p:nvPr/>
        </p:nvSpPr>
        <p:spPr>
          <a:xfrm>
            <a:off x="355604" y="578253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979385471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446532-DE12-432B-9625-ACDF0C54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8" y="1522239"/>
            <a:ext cx="8555283" cy="4428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185999537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pic>
        <p:nvPicPr>
          <p:cNvPr id="1026" name="Picture 2" descr="https://pic2.zhimg.com/80/v2-2c804e3915ec979a0beef6fe65d9e315_hd.jpg">
            <a:extLst>
              <a:ext uri="{FF2B5EF4-FFF2-40B4-BE49-F238E27FC236}">
                <a16:creationId xmlns:a16="http://schemas.microsoft.com/office/drawing/2014/main" id="{F18CC689-37A5-4E40-915A-AEA0BBF3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1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7CDC0DC-A6A9-4043-B914-A083C61B655D}"/>
              </a:ext>
            </a:extLst>
          </p:cNvPr>
          <p:cNvSpPr/>
          <p:nvPr/>
        </p:nvSpPr>
        <p:spPr>
          <a:xfrm>
            <a:off x="212115" y="3066916"/>
            <a:ext cx="5314275" cy="2523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需要有完善的自动容灾系统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保证自愈，用户资金、数据</a:t>
            </a:r>
            <a:r>
              <a:rPr kumimoji="1" lang="en-US" altLang="zh-CN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丢失。</a:t>
            </a:r>
          </a:p>
          <a:p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「三地五中心」，在三座城市部署五个机房。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数据在五个地方形成容错。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F75780-B0BB-45AE-A4D7-976CA682F3D2}"/>
              </a:ext>
            </a:extLst>
          </p:cNvPr>
          <p:cNvSpPr/>
          <p:nvPr/>
        </p:nvSpPr>
        <p:spPr>
          <a:xfrm>
            <a:off x="0" y="1570580"/>
            <a:ext cx="5679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假如有人把支付宝存储服务器炸了（物理炸），大众在支付宝里的钱是不是就都没有了呢？</a:t>
            </a:r>
          </a:p>
        </p:txBody>
      </p:sp>
    </p:spTree>
    <p:extLst>
      <p:ext uri="{BB962C8B-B14F-4D97-AF65-F5344CB8AC3E}">
        <p14:creationId xmlns:p14="http://schemas.microsoft.com/office/powerpoint/2010/main" val="1976151404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Evaluation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46CC21-EB9D-404E-976F-0FA3B162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3" y="1381578"/>
            <a:ext cx="8397230" cy="4104822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4D7FF50-17CF-4736-87A0-5D102AE87920}"/>
              </a:ext>
            </a:extLst>
          </p:cNvPr>
          <p:cNvSpPr/>
          <p:nvPr/>
        </p:nvSpPr>
        <p:spPr>
          <a:xfrm>
            <a:off x="3933371" y="2612571"/>
            <a:ext cx="1422400" cy="420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95876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Evaluation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A4AD2-C06A-4C79-A3B9-ADE5A8FB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4711"/>
            <a:ext cx="74676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121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592ABF-A0D1-42E5-BE26-7864515C39D5}"/>
              </a:ext>
            </a:extLst>
          </p:cNvPr>
          <p:cNvSpPr/>
          <p:nvPr/>
        </p:nvSpPr>
        <p:spPr>
          <a:xfrm>
            <a:off x="-694063" y="1764907"/>
            <a:ext cx="94855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新型网络设备的出现，能够将一部分计算转移到相关的网络节点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可以有效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减少网络流量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设置了不同的路由策略（防止负责计算路由节点繁忙）</a:t>
            </a: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集成到了</a:t>
            </a: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HDFS</a:t>
            </a: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上</a:t>
            </a: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主要是修复和更新操作</a:t>
            </a:r>
            <a:endParaRPr lang="en-US" altLang="zh-CN" sz="24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BF0569-F68C-438F-8A69-63535512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389033"/>
            <a:ext cx="228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07153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设计新编码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新型网络设备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编码计算优化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有限域计算转换二进制矩阵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矩阵归一化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983665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纠删码计算优化方法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增加编码吞吐率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-180622" y="1520125"/>
            <a:ext cx="9064978" cy="4226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将有限域元素转换成二进制矩阵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有限域做乘法较为复杂（通常需要查表运算），可以将有限域元素转换成二进制矩阵。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矩阵归一化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由于是点乘操作，找到较优的（含有较少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1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的个数）柯西矩阵即意味着做较少的运算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调度优化，校验数据，编码数据的复用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可以减少编码解码运算次数，来降低运算的数据量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优化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Cache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编码运算尽量对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Cache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友好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向量化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SIMD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，需要特殊的硬件资源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5262286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15B0632-7726-4271-AD46-4B5058C7B814}"/>
              </a:ext>
            </a:extLst>
          </p:cNvPr>
          <p:cNvSpPr/>
          <p:nvPr/>
        </p:nvSpPr>
        <p:spPr>
          <a:xfrm>
            <a:off x="0" y="1579651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Fast Erasure Coding for Data Storage: </a:t>
            </a:r>
          </a:p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 Comprehensive Study of  </a:t>
            </a:r>
            <a:endParaRPr lang="en-US" altLang="zh-CN" sz="36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the Acceleration Techniques</a:t>
            </a:r>
            <a:endParaRPr lang="en-US" altLang="zh-CN" sz="36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endParaRPr lang="en-US" altLang="zh-CN" sz="4400" dirty="0"/>
          </a:p>
          <a:p>
            <a:pPr algn="ctr"/>
            <a:endParaRPr lang="en-US" altLang="zh-CN" sz="4400" dirty="0"/>
          </a:p>
          <a:p>
            <a:pPr algn="ctr"/>
            <a:r>
              <a:rPr lang="en-US" altLang="zh-CN" sz="28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Tianli</a:t>
            </a:r>
            <a:r>
              <a:rPr lang="en-US" altLang="zh-CN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Zhou &amp; Chao Tian</a:t>
            </a:r>
          </a:p>
          <a:p>
            <a:pPr algn="ctr"/>
            <a:r>
              <a:rPr lang="en-US" altLang="zh-CN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          Texas A&amp;M University //fast’19</a:t>
            </a:r>
            <a:endParaRPr lang="zh-CN" altLang="en-US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707913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1BD11-85FA-4868-A014-5E1FC22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1" y="332846"/>
            <a:ext cx="5886450" cy="6381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B56C7AB-7122-4DC9-B0F3-531C700A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709384"/>
            <a:ext cx="7727271" cy="416083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8DA0D5B-E133-4EBA-A115-A6304412D6C7}"/>
              </a:ext>
            </a:extLst>
          </p:cNvPr>
          <p:cNvCxnSpPr>
            <a:cxnSpLocks/>
          </p:cNvCxnSpPr>
          <p:nvPr/>
        </p:nvCxnSpPr>
        <p:spPr>
          <a:xfrm flipH="1" flipV="1">
            <a:off x="1132114" y="2481943"/>
            <a:ext cx="625163" cy="56605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06D280E-0C64-4204-9BDA-05C87A265383}"/>
              </a:ext>
            </a:extLst>
          </p:cNvPr>
          <p:cNvSpPr txBox="1"/>
          <p:nvPr/>
        </p:nvSpPr>
        <p:spPr>
          <a:xfrm>
            <a:off x="44591" y="1477395"/>
            <a:ext cx="171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有限域元素转换成二进制矩阵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D57AAAC-BD2E-4D73-BC30-766D863904A5}"/>
              </a:ext>
            </a:extLst>
          </p:cNvPr>
          <p:cNvCxnSpPr>
            <a:cxnSpLocks/>
          </p:cNvCxnSpPr>
          <p:nvPr/>
        </p:nvCxnSpPr>
        <p:spPr>
          <a:xfrm flipH="1" flipV="1">
            <a:off x="3570514" y="1723878"/>
            <a:ext cx="581622" cy="24648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54767E9-330B-4203-A96F-A3DF826C9028}"/>
              </a:ext>
            </a:extLst>
          </p:cNvPr>
          <p:cNvSpPr txBox="1"/>
          <p:nvPr/>
        </p:nvSpPr>
        <p:spPr>
          <a:xfrm>
            <a:off x="1976463" y="1109219"/>
            <a:ext cx="171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优化编码矩阵，比如归一化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8126A2-EE45-4EAB-B153-103D6196B309}"/>
              </a:ext>
            </a:extLst>
          </p:cNvPr>
          <p:cNvCxnSpPr>
            <a:cxnSpLocks/>
          </p:cNvCxnSpPr>
          <p:nvPr/>
        </p:nvCxnSpPr>
        <p:spPr>
          <a:xfrm flipV="1">
            <a:off x="6139543" y="1582057"/>
            <a:ext cx="1291771" cy="4955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F6F0D01-6275-4E5E-A37B-07FDA25D31C3}"/>
              </a:ext>
            </a:extLst>
          </p:cNvPr>
          <p:cNvSpPr txBox="1"/>
          <p:nvPr/>
        </p:nvSpPr>
        <p:spPr>
          <a:xfrm>
            <a:off x="7431314" y="1207816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对编码矩阵进行调度，产生较优调度顺序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6E0FCD-73F0-4585-B232-DAF5165D1178}"/>
              </a:ext>
            </a:extLst>
          </p:cNvPr>
          <p:cNvCxnSpPr>
            <a:cxnSpLocks/>
          </p:cNvCxnSpPr>
          <p:nvPr/>
        </p:nvCxnSpPr>
        <p:spPr>
          <a:xfrm>
            <a:off x="7572489" y="4323849"/>
            <a:ext cx="439397" cy="3207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1B6930E-E7C1-4A1E-950A-5A806C147EA1}"/>
              </a:ext>
            </a:extLst>
          </p:cNvPr>
          <p:cNvSpPr txBox="1"/>
          <p:nvPr/>
        </p:nvSpPr>
        <p:spPr>
          <a:xfrm>
            <a:off x="8007918" y="4467743"/>
            <a:ext cx="1389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使用硬件设备进行加速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52FBEC8-4F6C-4BC6-BD71-E8E7450D73D5}"/>
              </a:ext>
            </a:extLst>
          </p:cNvPr>
          <p:cNvCxnSpPr>
            <a:cxnSpLocks/>
          </p:cNvCxnSpPr>
          <p:nvPr/>
        </p:nvCxnSpPr>
        <p:spPr>
          <a:xfrm>
            <a:off x="6346032" y="5718629"/>
            <a:ext cx="439396" cy="2178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CCDEDB-088F-43A5-907F-0477158AE6A5}"/>
              </a:ext>
            </a:extLst>
          </p:cNvPr>
          <p:cNvSpPr txBox="1"/>
          <p:nvPr/>
        </p:nvSpPr>
        <p:spPr>
          <a:xfrm>
            <a:off x="5591304" y="5920110"/>
            <a:ext cx="2696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不同的计算顺序对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影响不同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61F1937-24E9-454C-9B66-9CEA863C4A8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537077" y="5014293"/>
            <a:ext cx="527947" cy="4025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98EC27C-3C42-4192-8655-AE5BB1E48356}"/>
              </a:ext>
            </a:extLst>
          </p:cNvPr>
          <p:cNvSpPr txBox="1"/>
          <p:nvPr/>
        </p:nvSpPr>
        <p:spPr>
          <a:xfrm>
            <a:off x="3065024" y="4816644"/>
            <a:ext cx="171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根据不同的场景，设计新的编码</a:t>
            </a:r>
          </a:p>
        </p:txBody>
      </p:sp>
    </p:spTree>
    <p:extLst>
      <p:ext uri="{BB962C8B-B14F-4D97-AF65-F5344CB8AC3E}">
        <p14:creationId xmlns:p14="http://schemas.microsoft.com/office/powerpoint/2010/main" val="2784766375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1BD11-85FA-4868-A014-5E1FC22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1" y="332846"/>
            <a:ext cx="5886450" cy="63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E0D03A-225C-43CD-9FBC-2216D4F0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6" y="1782763"/>
            <a:ext cx="9033304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15685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0638BB-CF1A-44BF-8521-0BDE51AC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6" y="430918"/>
            <a:ext cx="4076700" cy="600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DFE27B-825D-49C7-9C87-F76EF4CA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2" y="1693231"/>
            <a:ext cx="7746116" cy="41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6065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6FB3D-F6FC-4243-89CC-5C90C00D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060"/>
            <a:ext cx="6800850" cy="4429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315890-9DE1-46FD-A8F1-624B248EF64D}"/>
              </a:ext>
            </a:extLst>
          </p:cNvPr>
          <p:cNvSpPr txBox="1"/>
          <p:nvPr/>
        </p:nvSpPr>
        <p:spPr>
          <a:xfrm>
            <a:off x="207301" y="443019"/>
            <a:ext cx="77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RS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有限域编码方法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将其转换成柯西矩阵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FBD629-63B3-4F40-A0A3-E54591674F85}"/>
              </a:ext>
            </a:extLst>
          </p:cNvPr>
          <p:cNvSpPr txBox="1"/>
          <p:nvPr/>
        </p:nvSpPr>
        <p:spPr>
          <a:xfrm>
            <a:off x="6447647" y="2312741"/>
            <a:ext cx="2696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二进制矩阵，点乘运算，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的个数即为乘法运算所做的次数。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想办法减少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的个数来提高编码吞吐率。</a:t>
            </a:r>
          </a:p>
        </p:txBody>
      </p:sp>
    </p:spTree>
    <p:extLst>
      <p:ext uri="{BB962C8B-B14F-4D97-AF65-F5344CB8AC3E}">
        <p14:creationId xmlns:p14="http://schemas.microsoft.com/office/powerpoint/2010/main" val="26441829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0A8F71-3588-4A08-A33C-2A93BDD19B66}"/>
              </a:ext>
            </a:extLst>
          </p:cNvPr>
          <p:cNvSpPr/>
          <p:nvPr/>
        </p:nvSpPr>
        <p:spPr>
          <a:xfrm>
            <a:off x="654257" y="1946112"/>
            <a:ext cx="8568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 Facebook, each day 20</a:t>
            </a:r>
            <a:r>
              <a:rPr kumimoji="1"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  <a:r>
              <a:rPr kumimoji="1"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 nodes, 15TB each, fail</a:t>
            </a:r>
            <a:endParaRPr kumimoji="1" lang="zh-CN" altLang="en-US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C9E7E6-3E54-45DF-934A-C45AACC8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97" y="2745487"/>
            <a:ext cx="6628284" cy="3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9556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51D0159-0406-4BA9-AC3B-C0029B434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561" y="9763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/>
              <a:t>Cauchy Reed-Solomon Codes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CF2B7D1-E4AF-4018-B1CD-E196132C0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49" y="1594102"/>
            <a:ext cx="8254094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同样规模的不同</a:t>
            </a:r>
            <a:r>
              <a:rPr lang="en-US" altLang="zh-CN" sz="32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Cauchy</a:t>
            </a:r>
            <a:r>
              <a:rPr lang="zh-CN" altLang="en-US" sz="32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矩阵是不等价的</a:t>
            </a:r>
            <a:br>
              <a:rPr lang="zh-CN" altLang="en-US" sz="32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2000" dirty="0">
                <a:solidFill>
                  <a:srgbClr val="3333CC"/>
                </a:solidFill>
              </a:rPr>
              <a:t>James S. Plank and </a:t>
            </a:r>
            <a:r>
              <a:rPr lang="en-US" altLang="zh-CN" sz="2000" dirty="0" err="1">
                <a:solidFill>
                  <a:srgbClr val="3333CC"/>
                </a:solidFill>
              </a:rPr>
              <a:t>Lihao</a:t>
            </a:r>
            <a:r>
              <a:rPr lang="en-US" altLang="zh-CN" sz="2000" dirty="0">
                <a:solidFill>
                  <a:srgbClr val="3333CC"/>
                </a:solidFill>
              </a:rPr>
              <a:t> Xu, ``Optimizing Cauchy Reed-Solomon Codes for Fault-Tolerant Network Storage Applications,'' James S. Plank and </a:t>
            </a:r>
            <a:r>
              <a:rPr lang="en-US" altLang="zh-CN" sz="2000" dirty="0" err="1">
                <a:solidFill>
                  <a:srgbClr val="3333CC"/>
                </a:solidFill>
              </a:rPr>
              <a:t>Lihao</a:t>
            </a:r>
            <a:r>
              <a:rPr lang="en-US" altLang="zh-CN" sz="2000" dirty="0">
                <a:solidFill>
                  <a:srgbClr val="3333CC"/>
                </a:solidFill>
              </a:rPr>
              <a:t> Xu The 5th IEEE International Symposium on Network Computing and Applications (IEEE NCA06), Cambridge, MA, July, 2006.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X = {1, 2} and Y = {0, 3, 4, 5, 6}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1/(X</a:t>
            </a:r>
            <a:r>
              <a:rPr lang="en-US" altLang="zh-CN" kern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+ </a:t>
            </a:r>
            <a:r>
              <a:rPr lang="en-US" altLang="zh-CN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en-US" altLang="zh-CN" kern="0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j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 -&gt; 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加法查表，乘法查表</a:t>
            </a:r>
            <a:endParaRPr lang="en-US" altLang="zh-CN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47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每字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XOR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操作数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47/6-1=6.83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X = {0, 1} and Y = {2, 3, 4, 5, 6}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54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54/6-1=8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，相差</a:t>
            </a:r>
            <a:r>
              <a:rPr lang="en-US" altLang="zh-CN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17%</a:t>
            </a:r>
            <a:r>
              <a:rPr lang="zh-CN" altLang="en-US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ED402E-199C-4857-A615-BE133333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840290"/>
            <a:ext cx="2667000" cy="31051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33ED57-ACA4-4FA5-929C-B11E73FC6525}"/>
              </a:ext>
            </a:extLst>
          </p:cNvPr>
          <p:cNvSpPr/>
          <p:nvPr/>
        </p:nvSpPr>
        <p:spPr>
          <a:xfrm>
            <a:off x="8852707" y="4984044"/>
            <a:ext cx="246743" cy="395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D3E952F-A254-47F9-B425-297AEF22E929}"/>
              </a:ext>
            </a:extLst>
          </p:cNvPr>
          <p:cNvCxnSpPr>
            <a:cxnSpLocks/>
          </p:cNvCxnSpPr>
          <p:nvPr/>
        </p:nvCxnSpPr>
        <p:spPr>
          <a:xfrm>
            <a:off x="2278491" y="4367981"/>
            <a:ext cx="4419097" cy="813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2971200-06AD-4C48-A23A-F20E6F04E9CC}"/>
              </a:ext>
            </a:extLst>
          </p:cNvPr>
          <p:cNvCxnSpPr>
            <a:cxnSpLocks/>
          </p:cNvCxnSpPr>
          <p:nvPr/>
        </p:nvCxnSpPr>
        <p:spPr>
          <a:xfrm>
            <a:off x="6276622" y="3798508"/>
            <a:ext cx="6539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528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Bitmatrix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 Normalization (BN)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2E7957-36D3-4CEA-9A3A-3C5FCB18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4" y="1665514"/>
            <a:ext cx="8549412" cy="39202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0401D0-0CF0-4A6F-B2F8-7FB0C8841E56}"/>
              </a:ext>
            </a:extLst>
          </p:cNvPr>
          <p:cNvSpPr/>
          <p:nvPr/>
        </p:nvSpPr>
        <p:spPr>
          <a:xfrm>
            <a:off x="8003569" y="4954588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22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DFC8F0-654E-46D8-A3E1-9C0DD0AE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45451"/>
            <a:ext cx="7955920" cy="4332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D5D944-6015-4CA3-81FD-FEA3A13BE382}"/>
              </a:ext>
            </a:extLst>
          </p:cNvPr>
          <p:cNvSpPr txBox="1"/>
          <p:nvPr/>
        </p:nvSpPr>
        <p:spPr>
          <a:xfrm>
            <a:off x="654258" y="589775"/>
            <a:ext cx="528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Bitmatrix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 Normalization (BN)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EAD53F-E887-4BCE-87DB-4BAB6A43059C}"/>
              </a:ext>
            </a:extLst>
          </p:cNvPr>
          <p:cNvSpPr/>
          <p:nvPr/>
        </p:nvSpPr>
        <p:spPr>
          <a:xfrm>
            <a:off x="485631" y="5678311"/>
            <a:ext cx="784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原始矩阵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46 -&gt;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归一化后的矩阵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最优矩阵有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39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1(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通过枚举最优的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X,Y,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并没有对原始矩阵做更改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zh-CN" altLang="en-US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127642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CD5F0-0032-462E-B3BE-D6D8DEBD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9" y="1621138"/>
            <a:ext cx="8824686" cy="39060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77B4E4-458F-4F47-A87F-AD3AA8701F14}"/>
              </a:ext>
            </a:extLst>
          </p:cNvPr>
          <p:cNvSpPr/>
          <p:nvPr/>
        </p:nvSpPr>
        <p:spPr>
          <a:xfrm>
            <a:off x="8113485" y="4840174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5A5F5A-AEA4-4A67-A0CF-559DCA9E5F31}"/>
              </a:ext>
            </a:extLst>
          </p:cNvPr>
          <p:cNvSpPr/>
          <p:nvPr/>
        </p:nvSpPr>
        <p:spPr>
          <a:xfrm>
            <a:off x="4645564" y="3785808"/>
            <a:ext cx="43827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主要思想：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复用上步的结果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先算一个校验字，用本次生成的校验字，异或一些其他元素，生成下一个校验</a:t>
            </a:r>
          </a:p>
        </p:txBody>
      </p:sp>
    </p:spTree>
    <p:extLst>
      <p:ext uri="{BB962C8B-B14F-4D97-AF65-F5344CB8AC3E}">
        <p14:creationId xmlns:p14="http://schemas.microsoft.com/office/powerpoint/2010/main" val="1343714088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990C6C-FCD3-4DAB-9D38-B0A9E7AFDB02}"/>
              </a:ext>
            </a:extLst>
          </p:cNvPr>
          <p:cNvSpPr/>
          <p:nvPr/>
        </p:nvSpPr>
        <p:spPr>
          <a:xfrm>
            <a:off x="8113485" y="4840174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A0D111-BE71-4C31-8197-F3979C0A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133"/>
            <a:ext cx="9144000" cy="39637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3236FC9-19F2-4634-9C3A-0FB9C188FC5C}"/>
              </a:ext>
            </a:extLst>
          </p:cNvPr>
          <p:cNvSpPr/>
          <p:nvPr/>
        </p:nvSpPr>
        <p:spPr>
          <a:xfrm>
            <a:off x="8230428" y="4840174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E86FD4-BC8C-44DF-9841-CD311B07FE8F}"/>
              </a:ext>
            </a:extLst>
          </p:cNvPr>
          <p:cNvSpPr/>
          <p:nvPr/>
        </p:nvSpPr>
        <p:spPr>
          <a:xfrm>
            <a:off x="4355158" y="4892295"/>
            <a:ext cx="460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先算一个校验字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P0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P0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异或一些其他元素，生成下一个校验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，可减少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次异或运算。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E74960-A61A-4246-8F8E-B1C4BDA2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435" y="1528727"/>
            <a:ext cx="4501565" cy="13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05214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8801E3-B8AD-4C90-84F8-222B86D2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80689"/>
            <a:ext cx="4506774" cy="3699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2C2B3-DD0B-48ED-B58E-DF28B054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75" y="1380689"/>
            <a:ext cx="4872125" cy="36994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39DD7-12FB-4BD7-B3BD-A35E70B6F1C8}"/>
              </a:ext>
            </a:extLst>
          </p:cNvPr>
          <p:cNvSpPr txBox="1"/>
          <p:nvPr/>
        </p:nvSpPr>
        <p:spPr>
          <a:xfrm>
            <a:off x="268668" y="446556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1F3AF9-CABB-4C4E-B945-20A29ED6E585}"/>
              </a:ext>
            </a:extLst>
          </p:cNvPr>
          <p:cNvSpPr/>
          <p:nvPr/>
        </p:nvSpPr>
        <p:spPr>
          <a:xfrm>
            <a:off x="4480029" y="5356574"/>
            <a:ext cx="4601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124 -&gt; 46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次，异或运算减少了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62%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001997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9D3FE-A42C-4356-9898-4CF9AEC2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0" y="1283972"/>
            <a:ext cx="9163482" cy="41408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702E3B-883C-4178-A59D-9021C8D65A8A}"/>
              </a:ext>
            </a:extLst>
          </p:cNvPr>
          <p:cNvSpPr/>
          <p:nvPr/>
        </p:nvSpPr>
        <p:spPr>
          <a:xfrm>
            <a:off x="8300863" y="4683261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9680AA-00AC-4E07-ACF7-91FB25E54BD7}"/>
              </a:ext>
            </a:extLst>
          </p:cNvPr>
          <p:cNvSpPr/>
          <p:nvPr/>
        </p:nvSpPr>
        <p:spPr>
          <a:xfrm>
            <a:off x="4267201" y="5404709"/>
            <a:ext cx="5229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主要思想：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有公共元素的运算先做，保存起来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后面运算用公共运算的相关结果</a:t>
            </a:r>
          </a:p>
        </p:txBody>
      </p:sp>
    </p:spTree>
    <p:extLst>
      <p:ext uri="{BB962C8B-B14F-4D97-AF65-F5344CB8AC3E}">
        <p14:creationId xmlns:p14="http://schemas.microsoft.com/office/powerpoint/2010/main" val="4147972092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721937-C6AC-4153-9B66-F4DD33906C7B}"/>
              </a:ext>
            </a:extLst>
          </p:cNvPr>
          <p:cNvGrpSpPr/>
          <p:nvPr/>
        </p:nvGrpSpPr>
        <p:grpSpPr>
          <a:xfrm>
            <a:off x="1225684" y="1770834"/>
            <a:ext cx="6534001" cy="1962150"/>
            <a:chOff x="295423" y="2252953"/>
            <a:chExt cx="6534001" cy="19621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D893F9-4F8C-471B-9B48-7ABE55C2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4" y="2252953"/>
              <a:ext cx="2686050" cy="19621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97F7FC-CA7D-4499-A002-B9F5E2CE2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0523" y="3039055"/>
              <a:ext cx="2664633" cy="38994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D985F5-9E3E-402E-A6BB-6F1CAC6B97F2}"/>
                </a:ext>
              </a:extLst>
            </p:cNvPr>
            <p:cNvSpPr/>
            <p:nvPr/>
          </p:nvSpPr>
          <p:spPr>
            <a:xfrm>
              <a:off x="5125156" y="3039054"/>
              <a:ext cx="361243" cy="486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292D21-31D3-4B37-8AE6-FD154FC2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423" y="2991956"/>
              <a:ext cx="1947964" cy="48013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D35CCFB-2650-4939-9E71-51E0BAA69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6761" y="3116154"/>
              <a:ext cx="310388" cy="240709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D19777-EED0-4AF4-A83F-1A0977947C42}"/>
              </a:ext>
            </a:extLst>
          </p:cNvPr>
          <p:cNvGrpSpPr/>
          <p:nvPr/>
        </p:nvGrpSpPr>
        <p:grpSpPr>
          <a:xfrm>
            <a:off x="1225684" y="4154462"/>
            <a:ext cx="6944703" cy="448209"/>
            <a:chOff x="1990501" y="3954460"/>
            <a:chExt cx="7540421" cy="4404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79DDA63-3365-4CBE-A0A6-AEC5F3185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0501" y="3954460"/>
              <a:ext cx="1174565" cy="44046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F13E151-A160-4BE3-B63F-7A72D1AD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5066" y="3954460"/>
              <a:ext cx="6365856" cy="42439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853290F-8948-46CC-AA35-B9083E5FF35B}"/>
              </a:ext>
            </a:extLst>
          </p:cNvPr>
          <p:cNvGrpSpPr/>
          <p:nvPr/>
        </p:nvGrpSpPr>
        <p:grpSpPr>
          <a:xfrm>
            <a:off x="1364927" y="4940564"/>
            <a:ext cx="7417415" cy="1261884"/>
            <a:chOff x="2796752" y="4944636"/>
            <a:chExt cx="7417415" cy="12618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1A1ADCE-4DC3-42B2-ACF0-E6AE9F57B362}"/>
                </a:ext>
              </a:extLst>
            </p:cNvPr>
            <p:cNvSpPr/>
            <p:nvPr/>
          </p:nvSpPr>
          <p:spPr>
            <a:xfrm>
              <a:off x="2796752" y="4944636"/>
              <a:ext cx="7417415" cy="12618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One by one, 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10次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XOR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操作</a:t>
              </a:r>
              <a:endPara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如果        先做</a:t>
              </a:r>
              <a:r>
                <a:rPr lang="zh-CN" altLang="en-US" sz="2800" dirty="0"/>
                <a:t>，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后面生成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C</a:t>
              </a:r>
              <a:r>
                <a:rPr lang="en-US" altLang="zh-CN" sz="2400" kern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3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,C</a:t>
              </a:r>
              <a:r>
                <a:rPr lang="en-US" altLang="zh-CN" sz="2400" kern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4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时用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d</a:t>
              </a:r>
              <a:r>
                <a:rPr lang="en-US" altLang="zh-CN" sz="2400" kern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4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+d</a:t>
              </a:r>
              <a:r>
                <a:rPr lang="en-US" altLang="zh-CN" sz="2400" kern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5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的结果，</a:t>
              </a:r>
              <a:endParaRPr lang="en-US" altLang="zh-CN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就可减少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次</a:t>
              </a:r>
              <a:r>
                <a:rPr lang="en-US" altLang="zh-CN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XOR</a:t>
              </a:r>
              <a:r>
                <a:rPr lang="zh-CN" altLang="en-US" sz="24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操作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AA124B5-6628-4763-8CFB-D97D34C9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1406" y="5441244"/>
              <a:ext cx="1242635" cy="394856"/>
            </a:xfrm>
            <a:prstGeom prst="rect">
              <a:avLst/>
            </a:prstGeom>
          </p:spPr>
        </p:pic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4922D8BC-E2B0-45AB-AAE4-02B8B08BA439}"/>
              </a:ext>
            </a:extLst>
          </p:cNvPr>
          <p:cNvSpPr/>
          <p:nvPr/>
        </p:nvSpPr>
        <p:spPr>
          <a:xfrm>
            <a:off x="6703309" y="2602883"/>
            <a:ext cx="986103" cy="725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1200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121509-040E-4D5A-AF0F-1840E8F5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63" y="435404"/>
            <a:ext cx="4448175" cy="5229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BF292E-A59A-47D7-BDCB-ED0AB2AF349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AC57769-2CF3-40CD-8358-B3F6BA2D6A36}"/>
              </a:ext>
            </a:extLst>
          </p:cNvPr>
          <p:cNvGrpSpPr/>
          <p:nvPr/>
        </p:nvGrpSpPr>
        <p:grpSpPr>
          <a:xfrm>
            <a:off x="469546" y="1248012"/>
            <a:ext cx="4102454" cy="2961131"/>
            <a:chOff x="-197063" y="2518881"/>
            <a:chExt cx="3227828" cy="25175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DD9BAB-E863-4AA9-BB66-B582E395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7063" y="2518881"/>
              <a:ext cx="3227828" cy="25175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03BB96-2820-48B5-8FDD-D1E8544A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095" y="2518881"/>
              <a:ext cx="2137670" cy="251757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3EC031-5983-42BD-AF70-C5C6E4ED749D}"/>
              </a:ext>
            </a:extLst>
          </p:cNvPr>
          <p:cNvGrpSpPr/>
          <p:nvPr/>
        </p:nvGrpSpPr>
        <p:grpSpPr>
          <a:xfrm>
            <a:off x="984113" y="4328832"/>
            <a:ext cx="3228975" cy="432707"/>
            <a:chOff x="654258" y="5286176"/>
            <a:chExt cx="3228975" cy="43270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8F87CA4-B2A1-4E61-8CFD-F7FF42073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258" y="5286176"/>
              <a:ext cx="2162175" cy="4000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8994884-1821-4E3F-9C4B-1FEEDF4D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6433" y="5299783"/>
              <a:ext cx="1066800" cy="4191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53FF06-56D1-44F1-9D18-F77BB1C0AF18}"/>
              </a:ext>
            </a:extLst>
          </p:cNvPr>
          <p:cNvGrpSpPr/>
          <p:nvPr/>
        </p:nvGrpSpPr>
        <p:grpSpPr>
          <a:xfrm>
            <a:off x="219333" y="5416205"/>
            <a:ext cx="6124575" cy="390525"/>
            <a:chOff x="737641" y="5906728"/>
            <a:chExt cx="6124575" cy="39052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D16CC11-88A0-46CE-A662-158163D1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41" y="5918737"/>
              <a:ext cx="990600" cy="35242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7D5595D-93BB-42BE-B868-F6D209F0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28241" y="5906728"/>
              <a:ext cx="5133975" cy="39052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D9D5A4-BEAC-403E-A8C1-87CBE4C26CE8}"/>
              </a:ext>
            </a:extLst>
          </p:cNvPr>
          <p:cNvGrpSpPr/>
          <p:nvPr/>
        </p:nvGrpSpPr>
        <p:grpSpPr>
          <a:xfrm>
            <a:off x="537145" y="4864204"/>
            <a:ext cx="5848350" cy="441837"/>
            <a:chOff x="1363113" y="5398943"/>
            <a:chExt cx="5848350" cy="44183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058FE09-F9ED-410E-BC84-CD9817BF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3113" y="5398943"/>
              <a:ext cx="2362200" cy="4381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768800F-3539-44E7-AB05-106C3D73D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5313" y="5431205"/>
              <a:ext cx="3486150" cy="409575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147B753-86A8-4790-8673-D2949F665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748" y="5876556"/>
            <a:ext cx="6207747" cy="546040"/>
          </a:xfrm>
          <a:prstGeom prst="rect">
            <a:avLst/>
          </a:prstGeom>
        </p:spPr>
      </p:pic>
      <p:sp>
        <p:nvSpPr>
          <p:cNvPr id="21" name="弧形 20">
            <a:extLst>
              <a:ext uri="{FF2B5EF4-FFF2-40B4-BE49-F238E27FC236}">
                <a16:creationId xmlns:a16="http://schemas.microsoft.com/office/drawing/2014/main" id="{64C1D989-B021-4246-86E1-27C67357D364}"/>
              </a:ext>
            </a:extLst>
          </p:cNvPr>
          <p:cNvSpPr/>
          <p:nvPr/>
        </p:nvSpPr>
        <p:spPr>
          <a:xfrm rot="20809133">
            <a:off x="-593007" y="1323010"/>
            <a:ext cx="8545390" cy="1813710"/>
          </a:xfrm>
          <a:prstGeom prst="arc">
            <a:avLst>
              <a:gd name="adj1" fmla="val 16200000"/>
              <a:gd name="adj2" fmla="val 178609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813C65-436A-4251-A881-BA3C940498D7}"/>
              </a:ext>
            </a:extLst>
          </p:cNvPr>
          <p:cNvSpPr/>
          <p:nvPr/>
        </p:nvSpPr>
        <p:spPr>
          <a:xfrm>
            <a:off x="1855098" y="2795954"/>
            <a:ext cx="2815271" cy="316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F386922-93FE-4EDD-9A71-1A042FD64199}"/>
              </a:ext>
            </a:extLst>
          </p:cNvPr>
          <p:cNvSpPr/>
          <p:nvPr/>
        </p:nvSpPr>
        <p:spPr>
          <a:xfrm>
            <a:off x="1879904" y="3699586"/>
            <a:ext cx="2815271" cy="316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01909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F4B875-A5FC-477C-AC05-C0FB92D7D6DF}"/>
              </a:ext>
            </a:extLst>
          </p:cNvPr>
          <p:cNvSpPr/>
          <p:nvPr/>
        </p:nvSpPr>
        <p:spPr>
          <a:xfrm>
            <a:off x="730294" y="5532218"/>
            <a:ext cx="8413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方法：先计算权值最大的并且不相关（没有公共节点的边）的顶点。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贪心策略：先做权值最大的，可以有效减少总的异或的次数。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不相关的，可以同时进行计算，不会有相应影响。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931A1-7C3E-4635-AADF-DD5323BA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26" y="1228404"/>
            <a:ext cx="3648075" cy="426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413B48-8C92-4234-94F0-EE8311549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12995"/>
            <a:ext cx="3826184" cy="44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9456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51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云存储背景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设计新编码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新型网络设备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有限域计算转换二进制矩阵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矩阵归一化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调度顺序优化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优化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向量化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151557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64150A-59FA-451E-95CF-F3CB7CD8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47" y="1546378"/>
            <a:ext cx="7141539" cy="45027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54F07E-69AD-4895-9CA1-7B16BA534A98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E6E62A-08B3-4B11-B3D1-673D4185A0FB}"/>
              </a:ext>
            </a:extLst>
          </p:cNvPr>
          <p:cNvSpPr txBox="1"/>
          <p:nvPr/>
        </p:nvSpPr>
        <p:spPr>
          <a:xfrm>
            <a:off x="6822831" y="3604846"/>
            <a:ext cx="808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</a:t>
            </a:r>
            <a:r>
              <a:rPr lang="en-US" altLang="zh-CN" sz="2000" baseline="-25000" dirty="0"/>
              <a:t>1,2</a:t>
            </a:r>
          </a:p>
          <a:p>
            <a:r>
              <a:rPr lang="en-US" altLang="zh-CN" sz="2000" dirty="0"/>
              <a:t>i</a:t>
            </a:r>
            <a:r>
              <a:rPr lang="en-US" altLang="zh-CN" sz="2000" baseline="-25000" dirty="0"/>
              <a:t>3,6</a:t>
            </a:r>
          </a:p>
          <a:p>
            <a:r>
              <a:rPr lang="en-US" altLang="zh-CN" sz="2000" dirty="0"/>
              <a:t>i</a:t>
            </a:r>
            <a:r>
              <a:rPr lang="en-US" altLang="zh-CN" sz="2000" baseline="-25000" dirty="0"/>
              <a:t>4,5</a:t>
            </a:r>
            <a:endParaRPr lang="zh-CN" alt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960092860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FF48B-7033-4106-AA95-2BFB4FBA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" y="1303488"/>
            <a:ext cx="9030023" cy="4212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E9474-6630-4306-AAE2-E3C9055DA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29DA3D-24F5-480F-B6EA-213A9A66D55B}"/>
              </a:ext>
            </a:extLst>
          </p:cNvPr>
          <p:cNvSpPr/>
          <p:nvPr/>
        </p:nvSpPr>
        <p:spPr>
          <a:xfrm>
            <a:off x="4428559" y="5434428"/>
            <a:ext cx="460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以数据字为中心，对数据字较多，校验字较少的情况，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较友好（数据字能常驻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2D70EB-C7F9-45DB-9747-38E7B944BBD3}"/>
              </a:ext>
            </a:extLst>
          </p:cNvPr>
          <p:cNvSpPr/>
          <p:nvPr/>
        </p:nvSpPr>
        <p:spPr>
          <a:xfrm>
            <a:off x="8186886" y="4840174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33328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A92748-F216-4D0D-90E8-DF19AB13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537"/>
            <a:ext cx="9144000" cy="29557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2AB6C2-73F6-4B32-9192-4BECC7EA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8335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E6B87F-9028-4906-9D94-06ECB68E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5" y="1221860"/>
            <a:ext cx="5786724" cy="52048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D00C70-9C70-4497-BB52-354C2D2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53531E-FF1B-4174-A8BA-B674A2EE0AED}"/>
              </a:ext>
            </a:extLst>
          </p:cNvPr>
          <p:cNvSpPr/>
          <p:nvPr/>
        </p:nvSpPr>
        <p:spPr>
          <a:xfrm>
            <a:off x="6316848" y="2764968"/>
            <a:ext cx="2827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数据字和校验字都是顺序访问的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有良好的空间局部性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23480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AAB669-1461-46DD-A895-F19C47CD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7" y="1382841"/>
            <a:ext cx="5562715" cy="5217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F12FB8-D311-4CE3-AAAB-EC512DF2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AB137C-6634-4CB7-AAF1-994C334ECA45}"/>
              </a:ext>
            </a:extLst>
          </p:cNvPr>
          <p:cNvSpPr/>
          <p:nvPr/>
        </p:nvSpPr>
        <p:spPr>
          <a:xfrm>
            <a:off x="5847228" y="2753685"/>
            <a:ext cx="32967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校验字重复使用，时间局部性，对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Cache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较友好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丢失了空间局部性，访问数据字时不连贯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9490421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9A1825-D99F-42C3-B8CA-D9CE579E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7" y="1263535"/>
            <a:ext cx="5869695" cy="5127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60CF72-A6C0-4943-AF2E-AAFAB41A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80FBB7-A04D-4596-ADCC-0CE4FC97C4EF}"/>
              </a:ext>
            </a:extLst>
          </p:cNvPr>
          <p:cNvSpPr/>
          <p:nvPr/>
        </p:nvSpPr>
        <p:spPr>
          <a:xfrm>
            <a:off x="6014405" y="2753685"/>
            <a:ext cx="3294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数据字，校验字顺序访问，有良好的空间局部性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1164225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AA351B-F19B-45E8-8FE5-97F0C672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1340991"/>
            <a:ext cx="5600241" cy="4955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11DCE6-84A1-4ABC-88C1-89891B6C9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4DFE59-493C-4C6A-9B97-68CD034E5439}"/>
              </a:ext>
            </a:extLst>
          </p:cNvPr>
          <p:cNvSpPr/>
          <p:nvPr/>
        </p:nvSpPr>
        <p:spPr>
          <a:xfrm>
            <a:off x="6091523" y="2753685"/>
            <a:ext cx="29312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数据字重复使用，时间局部性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数据字并且能够顺序访问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丢失了校验字的空间局部性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209299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9F4EF5-BD25-4739-B07C-65DA4BAF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889" y="1255923"/>
            <a:ext cx="7798227" cy="5092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9F53B4-3D89-485E-A440-04C2AEC3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3581FB-DF77-4040-A22A-3E537B910F03}"/>
              </a:ext>
            </a:extLst>
          </p:cNvPr>
          <p:cNvSpPr/>
          <p:nvPr/>
        </p:nvSpPr>
        <p:spPr>
          <a:xfrm>
            <a:off x="6411012" y="1816425"/>
            <a:ext cx="29312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Data Word Guide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效果较好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数据字重复使用，时间局部性 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数据字并且能够顺序访问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数据字通常较多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牺牲了校验字的空间局部性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校验字通常较少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5886570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0EF5A5-7E40-4EAC-A1FC-4E30B72A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168"/>
            <a:ext cx="9092269" cy="41724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D114D9-4D9E-4417-A3BF-8B4CBFD4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0" y="433916"/>
            <a:ext cx="3371850" cy="571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7EC0C7-A2F6-4971-B113-B20C350CB439}"/>
              </a:ext>
            </a:extLst>
          </p:cNvPr>
          <p:cNvSpPr/>
          <p:nvPr/>
        </p:nvSpPr>
        <p:spPr>
          <a:xfrm>
            <a:off x="8249132" y="5070475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255050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109292" y="543933"/>
            <a:ext cx="728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实验分析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单一优化策略对编码本身的提升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61D2E-D537-453F-B13C-F972C1AD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2" y="1496785"/>
            <a:ext cx="8531531" cy="4555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6D6FC8-D9D5-4BE3-8920-9C3CC8DD4049}"/>
              </a:ext>
            </a:extLst>
          </p:cNvPr>
          <p:cNvSpPr/>
          <p:nvPr/>
        </p:nvSpPr>
        <p:spPr>
          <a:xfrm>
            <a:off x="7765317" y="5460547"/>
            <a:ext cx="843137" cy="59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77265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A58DBB-64D5-40F4-A61D-B349D906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2" y="1890712"/>
            <a:ext cx="7975316" cy="3612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F87B88-8AB9-4FAD-B653-CA0533E37DD8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4200753529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8CBFBA-082E-434A-8F15-110B213D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2028135"/>
            <a:ext cx="8348057" cy="24116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777550-02D1-4062-A5FC-2578765D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0" y="379509"/>
            <a:ext cx="2933700" cy="590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60D867-FDA1-4482-9E87-327D021D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2036602"/>
            <a:ext cx="8348057" cy="24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6109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纠删码一些总结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-293512" y="1245317"/>
            <a:ext cx="9290755" cy="481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纠删码起源于信息论，有很久的历史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RS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编码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1960S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开始的，目前仍是一些大公司在使用的容错方式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对编码的改进，从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编码计算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和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网络传输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两个角度进行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网络传输更多的考虑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怎么样传输的数据较少，即数据的可重复利用性，这样在一个分布式集群中做恢复，能够较好地保证可用性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新型可编程网络设备，将一部分节点数据上传到网络设备上，然后由网络设备分担一部分计算，最后将中间结果转发给各个节点，可有效减少网络流量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511957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一些思考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-293512" y="1245317"/>
            <a:ext cx="9290755" cy="708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新型存储设备的影响，用纠删码做容错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VS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持久性内存（本身设备数据丢失仍在），还有没有用纠删码做容错的必要？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Redis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等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KV Cache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本身持久化机制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(AOF,RDB) VS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纠删码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纠删码恢复数据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-&gt;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读数据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+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网络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+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解码时间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zh-CN" sz="2400" kern="0" dirty="0" err="1">
                <a:latin typeface="KaiTi" panose="02010609060101010101" pitchFamily="49" charset="-122"/>
                <a:ea typeface="KaiTi" panose="02010609060101010101" pitchFamily="49" charset="-122"/>
              </a:rPr>
              <a:t>aof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恢复数据  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-&gt;  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读数据，重新插入时间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主要比较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网络传输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解码时间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全部的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k-v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重新插入时间了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（如果是用一些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纯异或阵列码（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RDP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）解码时间很快，会不会更有优势一点？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sz="2400" kern="0" dirty="0"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1714500" lvl="3" indent="-342900"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Redis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单个服务器多个实例，多个</a:t>
            </a:r>
            <a:r>
              <a:rPr lang="en-US" altLang="zh-CN" sz="2400" kern="0" dirty="0"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AOF</a:t>
            </a:r>
            <a:r>
              <a:rPr lang="zh-CN" altLang="en-US" sz="2400" kern="0" dirty="0"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等文件，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这样网络的影响会不会减少？</a:t>
            </a:r>
            <a:endParaRPr lang="en-US" altLang="zh-CN" sz="24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1714500" lvl="3" indent="-342900"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纠删码大部分瓶颈是网络传输资源上，能不能参考着用</a:t>
            </a:r>
            <a:r>
              <a:rPr lang="en-US" altLang="zh-CN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RDMA</a:t>
            </a:r>
            <a:r>
              <a:rPr lang="zh-CN" altLang="en-US" sz="24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？</a:t>
            </a:r>
            <a:r>
              <a:rPr lang="en-US" altLang="zh-CN" sz="2400" kern="0" dirty="0"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(SC18)</a:t>
            </a:r>
          </a:p>
          <a:p>
            <a:pPr marL="1657350" lvl="3" indent="-28575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buSzPct val="100000"/>
              <a:buFont typeface="Wingdings" panose="05000000000000000000" pitchFamily="2" charset="2"/>
              <a:buChar char="l"/>
            </a:pP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4165890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一些思考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93CF35-F9AB-4375-A9E9-927E33B678B6}"/>
              </a:ext>
            </a:extLst>
          </p:cNvPr>
          <p:cNvSpPr/>
          <p:nvPr/>
        </p:nvSpPr>
        <p:spPr>
          <a:xfrm>
            <a:off x="335902" y="1461667"/>
            <a:ext cx="8490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Designing High-Performance, Resilient and  Heterogeneity-Aware Key-Value Storage for  Modern HPC Clusters  </a:t>
            </a:r>
            <a:r>
              <a:rPr lang="en-US" altLang="zh-CN" dirty="0"/>
              <a:t>// SC’18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840B7-81C9-4F33-B99E-3F5E99FA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6" y="2361498"/>
            <a:ext cx="7834987" cy="41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4977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7E1C52-CE76-CF4D-BEB5-C75931393AFF}"/>
              </a:ext>
            </a:extLst>
          </p:cNvPr>
          <p:cNvSpPr txBox="1"/>
          <p:nvPr/>
        </p:nvSpPr>
        <p:spPr>
          <a:xfrm>
            <a:off x="2278134" y="3075057"/>
            <a:ext cx="458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Thanks!</a:t>
            </a:r>
            <a:r>
              <a:rPr kumimoji="1" lang="zh-CN" altLang="en-US" sz="4000" b="1" dirty="0"/>
              <a:t>   </a:t>
            </a:r>
            <a:r>
              <a:rPr kumimoji="1" lang="en-US" altLang="zh-CN" sz="4000" b="1" dirty="0"/>
              <a:t>Questions?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7355820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E0D1F83F-22F0-D546-91D8-FF7C6B24B14B}" vid="{5AF26BE8-7839-1342-A4CE-8DF56C8D06F1}"/>
    </a:ext>
  </a:extLst>
</a:theme>
</file>

<file path=ppt/theme/theme2.xml><?xml version="1.0" encoding="utf-8"?>
<a:theme xmlns:a="http://schemas.openxmlformats.org/drawingml/2006/main" name="1_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E0D1F83F-22F0-D546-91D8-FF7C6B24B14B}" vid="{5AF26BE8-7839-1342-A4CE-8DF56C8D06F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64398</TotalTime>
  <Words>3274</Words>
  <Application>Microsoft Office PowerPoint</Application>
  <PresentationFormat>全屏显示(4:3)</PresentationFormat>
  <Paragraphs>468</Paragraphs>
  <Slides>94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94</vt:i4>
      </vt:variant>
    </vt:vector>
  </HeadingPairs>
  <TitlesOfParts>
    <vt:vector size="104" baseType="lpstr">
      <vt:lpstr>KaiTi</vt:lpstr>
      <vt:lpstr>楷体</vt:lpstr>
      <vt:lpstr>Microsoft YaHei</vt:lpstr>
      <vt:lpstr>Arial</vt:lpstr>
      <vt:lpstr>Calibri</vt:lpstr>
      <vt:lpstr>Calibri Light</vt:lpstr>
      <vt:lpstr>Times New Roman</vt:lpstr>
      <vt:lpstr>Wingdings</vt:lpstr>
      <vt:lpstr>主题2</vt:lpstr>
      <vt:lpstr>1_主题2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Cauchy Reed-Solomon Codes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周会总结</dc:title>
  <dc:creator>Jaycee Zhang</dc:creator>
  <cp:lastModifiedBy>罗 金飞</cp:lastModifiedBy>
  <cp:revision>1604</cp:revision>
  <cp:lastPrinted>2017-05-11T02:50:32Z</cp:lastPrinted>
  <dcterms:created xsi:type="dcterms:W3CDTF">2016-12-13T05:37:29Z</dcterms:created>
  <dcterms:modified xsi:type="dcterms:W3CDTF">2019-11-29T01:49:29Z</dcterms:modified>
</cp:coreProperties>
</file>